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70" r:id="rId11"/>
    <p:sldId id="269" r:id="rId12"/>
    <p:sldId id="268" r:id="rId13"/>
    <p:sldId id="267"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17.6.2016</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17.6.2016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17.6.2016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17.6.2016</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17.6.2016</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17.6.2016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17.6.2016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17.6.2016</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17.6.2016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17.6.2016</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17.6.2016</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17.6.2016</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Bütünleştirme uygulamaları</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1582726"/>
          </a:xfrm>
        </p:spPr>
        <p:txBody>
          <a:bodyPr>
            <a:normAutofit/>
          </a:bodyPr>
          <a:lstStyle/>
          <a:p>
            <a:r>
              <a:rPr lang="tr-TR" b="1" dirty="0" smtClean="0"/>
              <a:t>BÜTÜNLEŞTİRMENİN YARARLARI(Normal gelişim gösteren akranlar açısından)</a:t>
            </a:r>
            <a:endParaRPr lang="tr-TR" dirty="0"/>
          </a:p>
        </p:txBody>
      </p:sp>
      <p:sp>
        <p:nvSpPr>
          <p:cNvPr id="3" name="2 İçerik Yer Tutucusu"/>
          <p:cNvSpPr>
            <a:spLocks noGrp="1"/>
          </p:cNvSpPr>
          <p:nvPr>
            <p:ph sz="quarter" idx="1"/>
          </p:nvPr>
        </p:nvSpPr>
        <p:spPr>
          <a:xfrm>
            <a:off x="457200" y="2143116"/>
            <a:ext cx="7467600" cy="4330836"/>
          </a:xfrm>
        </p:spPr>
        <p:txBody>
          <a:bodyPr/>
          <a:lstStyle/>
          <a:p>
            <a:r>
              <a:rPr lang="tr-TR" dirty="0" smtClean="0"/>
              <a:t>Ön yargıları azalır.</a:t>
            </a:r>
          </a:p>
          <a:p>
            <a:r>
              <a:rPr lang="tr-TR" dirty="0" smtClean="0"/>
              <a:t>Hoşgörü gösterirler.</a:t>
            </a:r>
          </a:p>
          <a:p>
            <a:r>
              <a:rPr lang="tr-TR" dirty="0" smtClean="0"/>
              <a:t>İhtiyacı olanlara yardımcı olurlar.</a:t>
            </a:r>
          </a:p>
          <a:p>
            <a:r>
              <a:rPr lang="tr-TR" dirty="0" smtClean="0"/>
              <a:t>Ortak yaşam alanlarında birlikte yaşamayı öğrenirler</a:t>
            </a:r>
          </a:p>
          <a:p>
            <a:r>
              <a:rPr lang="tr-TR" dirty="0" smtClean="0"/>
              <a:t>Farklı özellikleri olan bireyleri tanıma olanakları artar.</a:t>
            </a:r>
          </a:p>
          <a:p>
            <a:r>
              <a:rPr lang="tr-TR" dirty="0" smtClean="0"/>
              <a:t>Koşulsuz kabule uygun davranış gösterirler.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BÜTÜNLEŞTİRMENİN YARARLARI(Öğretmenler açısından)</a:t>
            </a:r>
            <a:endParaRPr lang="tr-TR" dirty="0"/>
          </a:p>
        </p:txBody>
      </p:sp>
      <p:sp>
        <p:nvSpPr>
          <p:cNvPr id="3" name="2 İçerik Yer Tutucusu"/>
          <p:cNvSpPr>
            <a:spLocks noGrp="1"/>
          </p:cNvSpPr>
          <p:nvPr>
            <p:ph sz="quarter" idx="1"/>
          </p:nvPr>
        </p:nvSpPr>
        <p:spPr/>
        <p:txBody>
          <a:bodyPr>
            <a:normAutofit/>
          </a:bodyPr>
          <a:lstStyle/>
          <a:p>
            <a:r>
              <a:rPr lang="tr-TR" dirty="0" smtClean="0"/>
              <a:t>Özel gereksinimi olan ve/veya engeli olan çocuklara ve ailelerine nasıl yaklaşacağını bilir, işbirliği yapar, ailelerin eğitime etkin katılımı için gerekli düzenlemeleri yapar.</a:t>
            </a:r>
          </a:p>
          <a:p>
            <a:r>
              <a:rPr lang="tr-TR" dirty="0" smtClean="0"/>
              <a:t>Sınıf ortamını ve öğretim programını sınıftaki çocukların gereksinimine göre düzenler, uygular, değerlendirir ve gerekli güncellemeleri yapar.</a:t>
            </a:r>
          </a:p>
          <a:p>
            <a:r>
              <a:rPr lang="tr-TR" dirty="0" smtClean="0"/>
              <a:t>Sürekli mesleki gelişim için gerekli girişimlerde bulunur, eğitim alır, sınıfında araştırmaya dayalı uygulamalara yer verir, araştırma yapar, uygular, sonuçlarını değerlendirir.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1511288"/>
          </a:xfrm>
        </p:spPr>
        <p:txBody>
          <a:bodyPr/>
          <a:lstStyle/>
          <a:p>
            <a:r>
              <a:rPr lang="tr-TR" b="1" dirty="0" smtClean="0"/>
              <a:t>BÜTÜNLEŞTİRMENİN YARARLARI (tüm aileler açısından)</a:t>
            </a:r>
            <a:endParaRPr lang="tr-TR" dirty="0"/>
          </a:p>
        </p:txBody>
      </p:sp>
      <p:sp>
        <p:nvSpPr>
          <p:cNvPr id="3" name="2 İçerik Yer Tutucusu"/>
          <p:cNvSpPr>
            <a:spLocks noGrp="1"/>
          </p:cNvSpPr>
          <p:nvPr>
            <p:ph sz="quarter" idx="1"/>
          </p:nvPr>
        </p:nvSpPr>
        <p:spPr>
          <a:xfrm>
            <a:off x="457200" y="2214554"/>
            <a:ext cx="7467600" cy="4259398"/>
          </a:xfrm>
        </p:spPr>
        <p:txBody>
          <a:bodyPr/>
          <a:lstStyle/>
          <a:p>
            <a:r>
              <a:rPr lang="tr-TR" dirty="0" smtClean="0"/>
              <a:t>Eğitime aktif olarak katılırlar.</a:t>
            </a:r>
          </a:p>
          <a:p>
            <a:r>
              <a:rPr lang="tr-TR" dirty="0" smtClean="0"/>
              <a:t>Çocuklarına nasıl yardımcı olacakları konusunda yeni yöntemler öğrenirler.</a:t>
            </a:r>
          </a:p>
          <a:p>
            <a:r>
              <a:rPr lang="tr-TR" dirty="0" smtClean="0"/>
              <a:t>Diğer ailelerle iletişime geçerek deneyimlerini, bilgilerini paylaşma olanağı bulurlar.</a:t>
            </a:r>
          </a:p>
          <a:p>
            <a:r>
              <a:rPr lang="tr-TR" dirty="0" smtClean="0"/>
              <a:t>Yasal hak ve sorumluluklarını öğrenirler.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BÜTÜNLEŞTİRME </a:t>
            </a:r>
            <a:endParaRPr lang="tr-TR" dirty="0"/>
          </a:p>
        </p:txBody>
      </p:sp>
      <p:pic>
        <p:nvPicPr>
          <p:cNvPr id="1026" name="Picture 2" descr="Q:\pc\Desktop\1111.jpg"/>
          <p:cNvPicPr>
            <a:picLocks noGrp="1" noChangeAspect="1" noChangeArrowheads="1"/>
          </p:cNvPicPr>
          <p:nvPr>
            <p:ph sz="quarter" idx="1"/>
          </p:nvPr>
        </p:nvPicPr>
        <p:blipFill>
          <a:blip r:embed="rId2" cstate="print"/>
          <a:srcRect/>
          <a:stretch>
            <a:fillRect/>
          </a:stretch>
        </p:blipFill>
        <p:spPr bwMode="auto">
          <a:xfrm>
            <a:off x="971600" y="1484784"/>
            <a:ext cx="7776864" cy="446254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Bütünleştirme nedir?</a:t>
            </a:r>
            <a:endParaRPr lang="tr-TR" dirty="0"/>
          </a:p>
        </p:txBody>
      </p:sp>
      <p:sp>
        <p:nvSpPr>
          <p:cNvPr id="3" name="2 İçerik Yer Tutucusu"/>
          <p:cNvSpPr>
            <a:spLocks noGrp="1"/>
          </p:cNvSpPr>
          <p:nvPr>
            <p:ph sz="quarter" idx="1"/>
          </p:nvPr>
        </p:nvSpPr>
        <p:spPr/>
        <p:txBody>
          <a:bodyPr/>
          <a:lstStyle/>
          <a:p>
            <a:r>
              <a:rPr lang="tr-TR" dirty="0" smtClean="0"/>
              <a:t>Bütünleştirme, aktif ve kesintisiz olarak adım adım ilerleyen; ihtiyaç, olanak ve fırsatların değişimi ve gelişiminden etkilenerek bu çerçevede sürekli genişleyerek yenilenen bir süreci ifade eden, dinamik bir kavramdır.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Kaynaştırma ve bütünleştirmenin farkı nedir?</a:t>
            </a:r>
            <a:endParaRPr lang="tr-TR" dirty="0"/>
          </a:p>
        </p:txBody>
      </p:sp>
      <p:sp>
        <p:nvSpPr>
          <p:cNvPr id="3" name="2 İçerik Yer Tutucusu"/>
          <p:cNvSpPr>
            <a:spLocks noGrp="1"/>
          </p:cNvSpPr>
          <p:nvPr>
            <p:ph sz="quarter" idx="1"/>
          </p:nvPr>
        </p:nvSpPr>
        <p:spPr/>
        <p:txBody>
          <a:bodyPr>
            <a:normAutofit/>
          </a:bodyPr>
          <a:lstStyle/>
          <a:p>
            <a:r>
              <a:rPr lang="tr-TR" dirty="0" smtClean="0"/>
              <a:t>Kaynaştırma eğitimi, özel gereksinimi ve/veya engeli olan öğrencilerin, bir örgün eğitim okulunda, okulun eğitsel uygulamaları değiştirilmeksizin eğitim alabildikleri bir süreç olarak tanımlanmaktadır. Türkiye’deki sistemde, öğrencilerin eğitsel tanılama sonuçları “ağır, orta ve hafif düzeyde engelli” şeklinde sınıflandırılmaktadır. Engel seviyesi hafif olarak tanılanmış olan öğrencilerin okula devam edebilmeleri, okuldaki eğitsel uygulamalarda yalnızca çok küçük değişiklikler gerektirdiğinden bu öğrenciler kaynaştırma eğitimine alınabilmektedir.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Kaynaştırma ve bütünleştirmenin farkı nedir?</a:t>
            </a:r>
            <a:endParaRPr lang="tr-TR" dirty="0"/>
          </a:p>
        </p:txBody>
      </p:sp>
      <p:sp>
        <p:nvSpPr>
          <p:cNvPr id="3" name="2 İçerik Yer Tutucusu"/>
          <p:cNvSpPr>
            <a:spLocks noGrp="1"/>
          </p:cNvSpPr>
          <p:nvPr>
            <p:ph sz="quarter" idx="1"/>
          </p:nvPr>
        </p:nvSpPr>
        <p:spPr/>
        <p:txBody>
          <a:bodyPr/>
          <a:lstStyle/>
          <a:p>
            <a:r>
              <a:rPr lang="tr-TR" dirty="0" smtClean="0"/>
              <a:t>Eğitimde bütünleştirme kavramı ise, okul uygulamalarının, orta ve ağır düzeyde engeli olan öğrencilerin de örgün eğitime devam </a:t>
            </a:r>
            <a:r>
              <a:rPr lang="tr-TR" smtClean="0"/>
              <a:t>edebilmelerini sağlayacak şekilde </a:t>
            </a:r>
            <a:r>
              <a:rPr lang="tr-TR" dirty="0" smtClean="0"/>
              <a:t>uyarlanması ve düzenlenmesini ifade etmektedir.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r>
            <a:br>
              <a:rPr lang="tr-TR" dirty="0" smtClean="0"/>
            </a:br>
            <a:r>
              <a:rPr lang="tr-TR" dirty="0" smtClean="0"/>
              <a:t>Bütünleştirmenin İlkeleri</a:t>
            </a:r>
            <a:endParaRPr lang="tr-TR" dirty="0"/>
          </a:p>
        </p:txBody>
      </p:sp>
      <p:sp>
        <p:nvSpPr>
          <p:cNvPr id="3" name="2 İçerik Yer Tutucusu"/>
          <p:cNvSpPr>
            <a:spLocks noGrp="1"/>
          </p:cNvSpPr>
          <p:nvPr>
            <p:ph sz="quarter" idx="1"/>
          </p:nvPr>
        </p:nvSpPr>
        <p:spPr/>
        <p:txBody>
          <a:bodyPr>
            <a:normAutofit/>
          </a:bodyPr>
          <a:lstStyle/>
          <a:p>
            <a:r>
              <a:rPr lang="tr-TR" dirty="0" smtClean="0"/>
              <a:t>Öğrenciye yönelik düzenlemeler onu ayrıştırmadan yapılmalı,</a:t>
            </a:r>
          </a:p>
          <a:p>
            <a:endParaRPr lang="tr-TR" dirty="0" smtClean="0"/>
          </a:p>
          <a:p>
            <a:r>
              <a:rPr lang="tr-TR" dirty="0" smtClean="0"/>
              <a:t>Bütün çocuklara dönüşümlü olarak iyi olduğu yönünü ifade etme ve kullanma fırsatı verilmeli,</a:t>
            </a:r>
          </a:p>
          <a:p>
            <a:endParaRPr lang="tr-TR" dirty="0" smtClean="0"/>
          </a:p>
          <a:p>
            <a:r>
              <a:rPr lang="tr-TR" dirty="0" smtClean="0"/>
              <a:t>Yapılan uyarlamalar tüm öğrencilerin ihtiyacına yönelik olmalı, bireysel farklılıkları dikkate alınarak yapılan uyarlamaların sadece belli bir öğrenci için değil Evrensel Tasarım İlkelerini dikkate alarak daha çok kişiye hitap etmesi sağlanmalı,</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Bütünleştirmenin İlkeleri</a:t>
            </a:r>
            <a:endParaRPr lang="tr-TR" dirty="0"/>
          </a:p>
        </p:txBody>
      </p:sp>
      <p:sp>
        <p:nvSpPr>
          <p:cNvPr id="3" name="2 İçerik Yer Tutucusu"/>
          <p:cNvSpPr>
            <a:spLocks noGrp="1"/>
          </p:cNvSpPr>
          <p:nvPr>
            <p:ph sz="quarter" idx="1"/>
          </p:nvPr>
        </p:nvSpPr>
        <p:spPr/>
        <p:txBody>
          <a:bodyPr/>
          <a:lstStyle/>
          <a:p>
            <a:r>
              <a:rPr lang="tr-TR" dirty="0" smtClean="0"/>
              <a:t>Sistem içi ve sistemler arası işbirliği yapılmalı,</a:t>
            </a:r>
          </a:p>
          <a:p>
            <a:endParaRPr lang="tr-TR" dirty="0" smtClean="0"/>
          </a:p>
          <a:p>
            <a:r>
              <a:rPr lang="tr-TR" dirty="0" smtClean="0"/>
              <a:t>Güncel teknoloji etkin bir şekilde kullanılmalı,</a:t>
            </a:r>
          </a:p>
          <a:p>
            <a:endParaRPr lang="tr-TR" dirty="0" smtClean="0"/>
          </a:p>
          <a:p>
            <a:r>
              <a:rPr lang="tr-TR" dirty="0" smtClean="0"/>
              <a:t>Bütünleştirme sadece fiziksel bağlamda düşünülmemeli, bilişsel, sosyal, duyuşsal, eğitim uygulamaları bakımından da gerçekleştirilmelidir.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BÜTÜNLEŞTİRME KİMLERİ KAPSAR?</a:t>
            </a:r>
            <a:endParaRPr lang="tr-TR" dirty="0"/>
          </a:p>
        </p:txBody>
      </p:sp>
      <p:sp>
        <p:nvSpPr>
          <p:cNvPr id="3" name="2 İçerik Yer Tutucusu"/>
          <p:cNvSpPr>
            <a:spLocks noGrp="1"/>
          </p:cNvSpPr>
          <p:nvPr>
            <p:ph sz="quarter" idx="1"/>
          </p:nvPr>
        </p:nvSpPr>
        <p:spPr/>
        <p:txBody>
          <a:bodyPr>
            <a:normAutofit fontScale="92500"/>
          </a:bodyPr>
          <a:lstStyle/>
          <a:p>
            <a:r>
              <a:rPr lang="tr-TR" dirty="0" smtClean="0"/>
              <a:t>Bütünleştirme, çocuğun özel gereksinimi ve/veya engeli olsun veya olmasın, sosyal, kültürel, eğitimsel, yaşamsal aktivite ve fırsatlara tüm toplum üyeleri ile eşit düzeyde erişimde güçlük yaşayan bütün çocukları kapsar.</a:t>
            </a:r>
          </a:p>
          <a:p>
            <a:r>
              <a:rPr lang="tr-TR" dirty="0" smtClean="0"/>
              <a:t>Söz konusu bireyler belirli bir gereksinimine ve/veya engele ilişkin tanı almış olanlar (işitme, görme, zihinsel engelliler vb.) ile tüm gelişim alanları açısından dezavantajlı grupları da kapsamaktadır (örneğin, ihmal ve istismar riski taşıyan, eğitim fırsatlarına erişimde dezavantajlı bölgelerde yaşayan, düşük </a:t>
            </a:r>
            <a:r>
              <a:rPr lang="tr-TR" dirty="0" err="1" smtClean="0"/>
              <a:t>sosyo</a:t>
            </a:r>
            <a:r>
              <a:rPr lang="tr-TR" dirty="0" smtClean="0"/>
              <a:t>-ekonomik düzey, suça itilmiş/suç işleme riski altındaki bireyler, sokakta yaşayan çocuklar, çocuk işçiler vb.).</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1654164"/>
          </a:xfrm>
        </p:spPr>
        <p:txBody>
          <a:bodyPr>
            <a:normAutofit/>
          </a:bodyPr>
          <a:lstStyle/>
          <a:p>
            <a:r>
              <a:rPr lang="tr-TR" b="1" dirty="0" smtClean="0"/>
              <a:t>BÜTÜNLEŞTİRMENİN YARARLARI (Özel gereksinimli ve/veya engeli olan çocuklar açısından)</a:t>
            </a:r>
            <a:endParaRPr lang="tr-TR" dirty="0"/>
          </a:p>
        </p:txBody>
      </p:sp>
      <p:sp>
        <p:nvSpPr>
          <p:cNvPr id="3" name="2 İçerik Yer Tutucusu"/>
          <p:cNvSpPr>
            <a:spLocks noGrp="1"/>
          </p:cNvSpPr>
          <p:nvPr>
            <p:ph sz="quarter" idx="1"/>
          </p:nvPr>
        </p:nvSpPr>
        <p:spPr>
          <a:xfrm>
            <a:off x="457200" y="2285992"/>
            <a:ext cx="7467600" cy="4187960"/>
          </a:xfrm>
        </p:spPr>
        <p:txBody>
          <a:bodyPr>
            <a:normAutofit lnSpcReduction="10000"/>
          </a:bodyPr>
          <a:lstStyle/>
          <a:p>
            <a:r>
              <a:rPr lang="tr-TR" dirty="0" smtClean="0"/>
              <a:t>Kendine güvenir.</a:t>
            </a:r>
          </a:p>
          <a:p>
            <a:endParaRPr lang="tr-TR" dirty="0" smtClean="0"/>
          </a:p>
          <a:p>
            <a:r>
              <a:rPr lang="tr-TR" dirty="0" smtClean="0"/>
              <a:t>Cesareti artar.</a:t>
            </a:r>
          </a:p>
          <a:p>
            <a:endParaRPr lang="tr-TR" dirty="0" smtClean="0"/>
          </a:p>
          <a:p>
            <a:r>
              <a:rPr lang="tr-TR" dirty="0" smtClean="0"/>
              <a:t>Sorumluluk alma bilinci değişir.</a:t>
            </a:r>
          </a:p>
          <a:p>
            <a:endParaRPr lang="tr-TR" dirty="0" smtClean="0"/>
          </a:p>
          <a:p>
            <a:r>
              <a:rPr lang="tr-TR" dirty="0" smtClean="0"/>
              <a:t>Sosyal uyum ve akademik başarısı artar.</a:t>
            </a:r>
          </a:p>
          <a:p>
            <a:endParaRPr lang="tr-TR" dirty="0" smtClean="0"/>
          </a:p>
          <a:p>
            <a:r>
              <a:rPr lang="tr-TR" dirty="0" smtClean="0"/>
              <a:t>Olumsuz tutum ve davranışları azalırken olumlu tutum ve davranışları artar.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1582726"/>
          </a:xfrm>
        </p:spPr>
        <p:txBody>
          <a:bodyPr>
            <a:normAutofit/>
          </a:bodyPr>
          <a:lstStyle/>
          <a:p>
            <a:r>
              <a:rPr lang="tr-TR" b="1" dirty="0" smtClean="0"/>
              <a:t>BÜTÜNLEŞTİRMENİN YARARLARI (Özel gereksinimli ve/veya engeli olan çocuklar açısından)</a:t>
            </a:r>
            <a:endParaRPr lang="tr-TR" dirty="0"/>
          </a:p>
        </p:txBody>
      </p:sp>
      <p:sp>
        <p:nvSpPr>
          <p:cNvPr id="3" name="2 İçerik Yer Tutucusu"/>
          <p:cNvSpPr>
            <a:spLocks noGrp="1"/>
          </p:cNvSpPr>
          <p:nvPr>
            <p:ph sz="quarter" idx="1"/>
          </p:nvPr>
        </p:nvSpPr>
        <p:spPr>
          <a:xfrm>
            <a:off x="457200" y="2143116"/>
            <a:ext cx="7467600" cy="4330836"/>
          </a:xfrm>
        </p:spPr>
        <p:txBody>
          <a:bodyPr/>
          <a:lstStyle/>
          <a:p>
            <a:r>
              <a:rPr lang="tr-TR" dirty="0" smtClean="0"/>
              <a:t>Topluma kabulü artar.</a:t>
            </a:r>
          </a:p>
          <a:p>
            <a:endParaRPr lang="tr-TR" dirty="0" smtClean="0"/>
          </a:p>
          <a:p>
            <a:r>
              <a:rPr lang="tr-TR" dirty="0" smtClean="0"/>
              <a:t>Etkin sosyal iletişim, etkin katılım, işbirliği ve toplumsal yaşam ve uyum becerileri kazanırlar.</a:t>
            </a:r>
          </a:p>
          <a:p>
            <a:endParaRPr lang="tr-TR" dirty="0" smtClean="0"/>
          </a:p>
          <a:p>
            <a:r>
              <a:rPr lang="tr-TR" dirty="0" smtClean="0"/>
              <a:t>Farklı özellikleri olan bireyleri tanıma olanakları artar.</a:t>
            </a:r>
          </a:p>
          <a:p>
            <a:endParaRPr lang="tr-TR" dirty="0" smtClean="0"/>
          </a:p>
          <a:p>
            <a:r>
              <a:rPr lang="tr-TR" dirty="0" smtClean="0"/>
              <a:t>Ortak yaşam alanlarında birlikte yaşamayı öğrenirler.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TotalTime>
  <Words>577</Words>
  <Application>Microsoft Office PowerPoint</Application>
  <PresentationFormat>Ekran Gösterisi (4:3)</PresentationFormat>
  <Paragraphs>57</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Cumba</vt:lpstr>
      <vt:lpstr>Bütünleştirme uygulamaları</vt:lpstr>
      <vt:lpstr>Bütünleştirme nedir?</vt:lpstr>
      <vt:lpstr>Kaynaştırma ve bütünleştirmenin farkı nedir?</vt:lpstr>
      <vt:lpstr>Kaynaştırma ve bütünleştirmenin farkı nedir?</vt:lpstr>
      <vt:lpstr> Bütünleştirmenin İlkeleri</vt:lpstr>
      <vt:lpstr>Bütünleştirmenin İlkeleri</vt:lpstr>
      <vt:lpstr>BÜTÜNLEŞTİRME KİMLERİ KAPSAR?</vt:lpstr>
      <vt:lpstr>BÜTÜNLEŞTİRMENİN YARARLARI (Özel gereksinimli ve/veya engeli olan çocuklar açısından)</vt:lpstr>
      <vt:lpstr>BÜTÜNLEŞTİRMENİN YARARLARI (Özel gereksinimli ve/veya engeli olan çocuklar açısından)</vt:lpstr>
      <vt:lpstr>BÜTÜNLEŞTİRMENİN YARARLARI(Normal gelişim gösteren akranlar açısından)</vt:lpstr>
      <vt:lpstr>BÜTÜNLEŞTİRMENİN YARARLARI(Öğretmenler açısından)</vt:lpstr>
      <vt:lpstr>BÜTÜNLEŞTİRMENİN YARARLARI (tüm aileler açısından)</vt:lpstr>
      <vt:lpstr>BÜTÜNLEŞTİRME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Bütünleştirme uygulamaları</dc:title>
  <dc:creator>Pc</dc:creator>
  <cp:lastModifiedBy>Windows Kullanıcısı</cp:lastModifiedBy>
  <cp:revision>8</cp:revision>
  <dcterms:created xsi:type="dcterms:W3CDTF">2016-01-13T10:50:10Z</dcterms:created>
  <dcterms:modified xsi:type="dcterms:W3CDTF">2016-06-17T10:07:22Z</dcterms:modified>
</cp:coreProperties>
</file>