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handoutMasterIdLst>
    <p:handoutMasterId r:id="rId76"/>
  </p:handoutMasterIdLst>
  <p:sldIdLst>
    <p:sldId id="256" r:id="rId2"/>
    <p:sldId id="454" r:id="rId3"/>
    <p:sldId id="512" r:id="rId4"/>
    <p:sldId id="514" r:id="rId5"/>
    <p:sldId id="515" r:id="rId6"/>
    <p:sldId id="386" r:id="rId7"/>
    <p:sldId id="397" r:id="rId8"/>
    <p:sldId id="329" r:id="rId9"/>
    <p:sldId id="385" r:id="rId10"/>
    <p:sldId id="439" r:id="rId11"/>
    <p:sldId id="367" r:id="rId12"/>
    <p:sldId id="440" r:id="rId13"/>
    <p:sldId id="442" r:id="rId14"/>
    <p:sldId id="443" r:id="rId15"/>
    <p:sldId id="444" r:id="rId16"/>
    <p:sldId id="445" r:id="rId17"/>
    <p:sldId id="446" r:id="rId18"/>
    <p:sldId id="447" r:id="rId19"/>
    <p:sldId id="448" r:id="rId20"/>
    <p:sldId id="449" r:id="rId21"/>
    <p:sldId id="450" r:id="rId22"/>
    <p:sldId id="505" r:id="rId23"/>
    <p:sldId id="506" r:id="rId24"/>
    <p:sldId id="507" r:id="rId25"/>
    <p:sldId id="510" r:id="rId26"/>
    <p:sldId id="516" r:id="rId27"/>
    <p:sldId id="508" r:id="rId28"/>
    <p:sldId id="511" r:id="rId29"/>
    <p:sldId id="451" r:id="rId30"/>
    <p:sldId id="452" r:id="rId31"/>
    <p:sldId id="461" r:id="rId32"/>
    <p:sldId id="489" r:id="rId33"/>
    <p:sldId id="462" r:id="rId34"/>
    <p:sldId id="463" r:id="rId35"/>
    <p:sldId id="478" r:id="rId36"/>
    <p:sldId id="504" r:id="rId37"/>
    <p:sldId id="479" r:id="rId38"/>
    <p:sldId id="466" r:id="rId39"/>
    <p:sldId id="467" r:id="rId40"/>
    <p:sldId id="468" r:id="rId41"/>
    <p:sldId id="469" r:id="rId42"/>
    <p:sldId id="470" r:id="rId43"/>
    <p:sldId id="471" r:id="rId44"/>
    <p:sldId id="472" r:id="rId45"/>
    <p:sldId id="473" r:id="rId46"/>
    <p:sldId id="474" r:id="rId47"/>
    <p:sldId id="475" r:id="rId48"/>
    <p:sldId id="476" r:id="rId49"/>
    <p:sldId id="477" r:id="rId50"/>
    <p:sldId id="480" r:id="rId51"/>
    <p:sldId id="481" r:id="rId52"/>
    <p:sldId id="482" r:id="rId53"/>
    <p:sldId id="483" r:id="rId54"/>
    <p:sldId id="484" r:id="rId55"/>
    <p:sldId id="485" r:id="rId56"/>
    <p:sldId id="487" r:id="rId57"/>
    <p:sldId id="488" r:id="rId58"/>
    <p:sldId id="490" r:id="rId59"/>
    <p:sldId id="509" r:id="rId60"/>
    <p:sldId id="491" r:id="rId61"/>
    <p:sldId id="492" r:id="rId62"/>
    <p:sldId id="493" r:id="rId63"/>
    <p:sldId id="494" r:id="rId64"/>
    <p:sldId id="495" r:id="rId65"/>
    <p:sldId id="496" r:id="rId66"/>
    <p:sldId id="497" r:id="rId67"/>
    <p:sldId id="498" r:id="rId68"/>
    <p:sldId id="499" r:id="rId69"/>
    <p:sldId id="500" r:id="rId70"/>
    <p:sldId id="501" r:id="rId71"/>
    <p:sldId id="502" r:id="rId72"/>
    <p:sldId id="517" r:id="rId73"/>
    <p:sldId id="503" r:id="rId74"/>
    <p:sldId id="315" r:id="rId75"/>
  </p:sldIdLst>
  <p:sldSz cx="9144000" cy="6858000" type="screen4x3"/>
  <p:notesSz cx="9144000" cy="6858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460" autoAdjust="0"/>
    <p:restoredTop sz="95737" autoAdjust="0"/>
  </p:normalViewPr>
  <p:slideViewPr>
    <p:cSldViewPr>
      <p:cViewPr>
        <p:scale>
          <a:sx n="60" d="100"/>
          <a:sy n="60" d="100"/>
        </p:scale>
        <p:origin x="-1386" y="-30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890"/>
    </p:cViewPr>
  </p:sorterViewPr>
  <p:notesViewPr>
    <p:cSldViewPr>
      <p:cViewPr varScale="1">
        <p:scale>
          <a:sx n="89" d="100"/>
          <a:sy n="89" d="100"/>
        </p:scale>
        <p:origin x="-906"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1F862-6F56-42B9-8252-28C77ED3237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tr-TR"/>
        </a:p>
      </dgm:t>
    </dgm:pt>
    <dgm:pt modelId="{A8696544-CE97-4511-A6DD-92CAB7A411D1}">
      <dgm:prSet/>
      <dgm:spPr/>
      <dgm:t>
        <a:bodyPr/>
        <a:lstStyle/>
        <a:p>
          <a:pPr algn="ctr" rtl="0"/>
          <a:endParaRPr lang="tr-TR" dirty="0"/>
        </a:p>
      </dgm:t>
    </dgm:pt>
    <dgm:pt modelId="{4EC4C377-C2CC-4469-82E5-181654908FB5}" type="parTrans" cxnId="{4812852C-6944-466F-8F89-0C6DCAF37460}">
      <dgm:prSet/>
      <dgm:spPr/>
      <dgm:t>
        <a:bodyPr/>
        <a:lstStyle/>
        <a:p>
          <a:endParaRPr lang="tr-TR"/>
        </a:p>
      </dgm:t>
    </dgm:pt>
    <dgm:pt modelId="{BB0E1379-11C2-4E6F-B2A1-D1A933956219}" type="sibTrans" cxnId="{4812852C-6944-466F-8F89-0C6DCAF37460}">
      <dgm:prSet/>
      <dgm:spPr/>
      <dgm:t>
        <a:bodyPr/>
        <a:lstStyle/>
        <a:p>
          <a:endParaRPr lang="tr-TR"/>
        </a:p>
      </dgm:t>
    </dgm:pt>
    <dgm:pt modelId="{8DE79652-E283-40CE-B2E1-CB2EF8A32048}">
      <dgm:prSet/>
      <dgm:spPr/>
      <dgm:t>
        <a:bodyPr/>
        <a:lstStyle/>
        <a:p>
          <a:r>
            <a:rPr lang="tr-TR" b="1" smtClean="0"/>
            <a:t>ÜMRANİYE REHBERLİK VE ARAŞTIRMA MERKEZİ</a:t>
          </a:r>
          <a:endParaRPr lang="tr-TR" b="1" dirty="0"/>
        </a:p>
      </dgm:t>
    </dgm:pt>
    <dgm:pt modelId="{684782AC-3EBC-4661-803D-7B8A2720DBD0}" type="parTrans" cxnId="{2E7A8806-DCA2-4A83-B686-355F7CFAA736}">
      <dgm:prSet/>
      <dgm:spPr/>
      <dgm:t>
        <a:bodyPr/>
        <a:lstStyle/>
        <a:p>
          <a:endParaRPr lang="tr-TR"/>
        </a:p>
      </dgm:t>
    </dgm:pt>
    <dgm:pt modelId="{AA59F052-EF91-49CA-9F82-E6D3BFD22441}" type="sibTrans" cxnId="{2E7A8806-DCA2-4A83-B686-355F7CFAA736}">
      <dgm:prSet/>
      <dgm:spPr/>
      <dgm:t>
        <a:bodyPr/>
        <a:lstStyle/>
        <a:p>
          <a:endParaRPr lang="tr-TR"/>
        </a:p>
      </dgm:t>
    </dgm:pt>
    <dgm:pt modelId="{7D7B8314-0C25-4103-8B92-8275D3189C93}" type="pres">
      <dgm:prSet presAssocID="{A031F862-6F56-42B9-8252-28C77ED32371}" presName="linear" presStyleCnt="0">
        <dgm:presLayoutVars>
          <dgm:animLvl val="lvl"/>
          <dgm:resizeHandles val="exact"/>
        </dgm:presLayoutVars>
      </dgm:prSet>
      <dgm:spPr/>
      <dgm:t>
        <a:bodyPr/>
        <a:lstStyle/>
        <a:p>
          <a:endParaRPr lang="tr-TR"/>
        </a:p>
      </dgm:t>
    </dgm:pt>
    <dgm:pt modelId="{D8F11D59-5AF8-4BB6-99D3-A2B21CEBC9ED}" type="pres">
      <dgm:prSet presAssocID="{A8696544-CE97-4511-A6DD-92CAB7A411D1}" presName="parentText" presStyleLbl="node1" presStyleIdx="0" presStyleCnt="2" custLinFactNeighborX="1729" custLinFactNeighborY="-60660">
        <dgm:presLayoutVars>
          <dgm:chMax val="0"/>
          <dgm:bulletEnabled val="1"/>
        </dgm:presLayoutVars>
      </dgm:prSet>
      <dgm:spPr/>
      <dgm:t>
        <a:bodyPr/>
        <a:lstStyle/>
        <a:p>
          <a:endParaRPr lang="tr-TR"/>
        </a:p>
      </dgm:t>
    </dgm:pt>
    <dgm:pt modelId="{F57AE372-569E-48DF-8277-2AD72E1B093A}" type="pres">
      <dgm:prSet presAssocID="{BB0E1379-11C2-4E6F-B2A1-D1A933956219}" presName="spacer" presStyleCnt="0"/>
      <dgm:spPr/>
    </dgm:pt>
    <dgm:pt modelId="{5E8BC379-0A4A-4CF2-9751-6C063BD00A2E}" type="pres">
      <dgm:prSet presAssocID="{8DE79652-E283-40CE-B2E1-CB2EF8A32048}" presName="parentText" presStyleLbl="node1" presStyleIdx="1" presStyleCnt="2">
        <dgm:presLayoutVars>
          <dgm:chMax val="0"/>
          <dgm:bulletEnabled val="1"/>
        </dgm:presLayoutVars>
      </dgm:prSet>
      <dgm:spPr/>
      <dgm:t>
        <a:bodyPr/>
        <a:lstStyle/>
        <a:p>
          <a:endParaRPr lang="tr-TR"/>
        </a:p>
      </dgm:t>
    </dgm:pt>
  </dgm:ptLst>
  <dgm:cxnLst>
    <dgm:cxn modelId="{2E7A8806-DCA2-4A83-B686-355F7CFAA736}" srcId="{A031F862-6F56-42B9-8252-28C77ED32371}" destId="{8DE79652-E283-40CE-B2E1-CB2EF8A32048}" srcOrd="1" destOrd="0" parTransId="{684782AC-3EBC-4661-803D-7B8A2720DBD0}" sibTransId="{AA59F052-EF91-49CA-9F82-E6D3BFD22441}"/>
    <dgm:cxn modelId="{16FB545E-B265-48E9-9E0B-338A90989F5B}" type="presOf" srcId="{A8696544-CE97-4511-A6DD-92CAB7A411D1}" destId="{D8F11D59-5AF8-4BB6-99D3-A2B21CEBC9ED}" srcOrd="0" destOrd="0" presId="urn:microsoft.com/office/officeart/2005/8/layout/vList2"/>
    <dgm:cxn modelId="{37A1294E-E3B2-466B-BAD2-2041EC0C4B49}" type="presOf" srcId="{8DE79652-E283-40CE-B2E1-CB2EF8A32048}" destId="{5E8BC379-0A4A-4CF2-9751-6C063BD00A2E}" srcOrd="0" destOrd="0" presId="urn:microsoft.com/office/officeart/2005/8/layout/vList2"/>
    <dgm:cxn modelId="{AA7F1842-C0E3-4F17-8AD6-748BCE0014F0}" type="presOf" srcId="{A031F862-6F56-42B9-8252-28C77ED32371}" destId="{7D7B8314-0C25-4103-8B92-8275D3189C93}" srcOrd="0" destOrd="0" presId="urn:microsoft.com/office/officeart/2005/8/layout/vList2"/>
    <dgm:cxn modelId="{4812852C-6944-466F-8F89-0C6DCAF37460}" srcId="{A031F862-6F56-42B9-8252-28C77ED32371}" destId="{A8696544-CE97-4511-A6DD-92CAB7A411D1}" srcOrd="0" destOrd="0" parTransId="{4EC4C377-C2CC-4469-82E5-181654908FB5}" sibTransId="{BB0E1379-11C2-4E6F-B2A1-D1A933956219}"/>
    <dgm:cxn modelId="{2C1128D8-9987-4199-B740-C85A57570475}" type="presParOf" srcId="{7D7B8314-0C25-4103-8B92-8275D3189C93}" destId="{D8F11D59-5AF8-4BB6-99D3-A2B21CEBC9ED}" srcOrd="0" destOrd="0" presId="urn:microsoft.com/office/officeart/2005/8/layout/vList2"/>
    <dgm:cxn modelId="{5785AA71-25BF-4766-B80A-228EA93AC058}" type="presParOf" srcId="{7D7B8314-0C25-4103-8B92-8275D3189C93}" destId="{F57AE372-569E-48DF-8277-2AD72E1B093A}" srcOrd="1" destOrd="0" presId="urn:microsoft.com/office/officeart/2005/8/layout/vList2"/>
    <dgm:cxn modelId="{D2E44C64-3F2C-41A6-8D71-627CDDF8112D}" type="presParOf" srcId="{7D7B8314-0C25-4103-8B92-8275D3189C93}" destId="{5E8BC379-0A4A-4CF2-9751-6C063BD00A2E}"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F677-56A3-47EF-8020-0532306251D7}" type="doc">
      <dgm:prSet loTypeId="urn:microsoft.com/office/officeart/2005/8/layout/vList2" loCatId="list" qsTypeId="urn:microsoft.com/office/officeart/2005/8/quickstyle/3d4" qsCatId="3D" csTypeId="urn:microsoft.com/office/officeart/2005/8/colors/accent0_2" csCatId="mainScheme" phldr="1"/>
      <dgm:spPr/>
      <dgm:t>
        <a:bodyPr/>
        <a:lstStyle/>
        <a:p>
          <a:endParaRPr lang="tr-TR"/>
        </a:p>
      </dgm:t>
    </dgm:pt>
    <dgm:pt modelId="{79E640BE-2246-41AA-A4D9-180C1F9D43E0}">
      <dgm:prSet/>
      <dgm:spPr/>
      <dgm:t>
        <a:bodyPr/>
        <a:lstStyle/>
        <a:p>
          <a:pPr algn="ctr" rtl="0"/>
          <a:r>
            <a:rPr lang="tr-TR" b="1" dirty="0" smtClean="0"/>
            <a:t>DESTEK EĞİTİM ODASI</a:t>
          </a:r>
          <a:endParaRPr lang="tr-TR" dirty="0"/>
        </a:p>
      </dgm:t>
    </dgm:pt>
    <dgm:pt modelId="{1C91CF40-B673-4B44-9D92-76437AF6C0AB}" type="parTrans" cxnId="{1094F272-DC7D-4A69-B48D-38DB78C3F420}">
      <dgm:prSet/>
      <dgm:spPr/>
      <dgm:t>
        <a:bodyPr/>
        <a:lstStyle/>
        <a:p>
          <a:pPr algn="ctr"/>
          <a:endParaRPr lang="tr-TR"/>
        </a:p>
      </dgm:t>
    </dgm:pt>
    <dgm:pt modelId="{F8CD139A-EACC-438B-8FCC-960E96195535}" type="sibTrans" cxnId="{1094F272-DC7D-4A69-B48D-38DB78C3F420}">
      <dgm:prSet/>
      <dgm:spPr/>
      <dgm:t>
        <a:bodyPr/>
        <a:lstStyle/>
        <a:p>
          <a:pPr algn="ctr"/>
          <a:endParaRPr lang="tr-TR"/>
        </a:p>
      </dgm:t>
    </dgm:pt>
    <dgm:pt modelId="{F5DC598F-A30B-42A1-8214-1602710EF0A1}" type="pres">
      <dgm:prSet presAssocID="{7BC2F677-56A3-47EF-8020-0532306251D7}" presName="linear" presStyleCnt="0">
        <dgm:presLayoutVars>
          <dgm:animLvl val="lvl"/>
          <dgm:resizeHandles val="exact"/>
        </dgm:presLayoutVars>
      </dgm:prSet>
      <dgm:spPr/>
      <dgm:t>
        <a:bodyPr/>
        <a:lstStyle/>
        <a:p>
          <a:endParaRPr lang="tr-TR"/>
        </a:p>
      </dgm:t>
    </dgm:pt>
    <dgm:pt modelId="{7B2B3C9E-6253-4BA4-93AC-B68FAA7AEABE}" type="pres">
      <dgm:prSet presAssocID="{79E640BE-2246-41AA-A4D9-180C1F9D43E0}" presName="parentText" presStyleLbl="node1" presStyleIdx="0" presStyleCnt="1" custLinFactNeighborX="4259" custLinFactNeighborY="-46076">
        <dgm:presLayoutVars>
          <dgm:chMax val="0"/>
          <dgm:bulletEnabled val="1"/>
        </dgm:presLayoutVars>
      </dgm:prSet>
      <dgm:spPr/>
      <dgm:t>
        <a:bodyPr/>
        <a:lstStyle/>
        <a:p>
          <a:endParaRPr lang="tr-TR"/>
        </a:p>
      </dgm:t>
    </dgm:pt>
  </dgm:ptLst>
  <dgm:cxnLst>
    <dgm:cxn modelId="{1094F272-DC7D-4A69-B48D-38DB78C3F420}" srcId="{7BC2F677-56A3-47EF-8020-0532306251D7}" destId="{79E640BE-2246-41AA-A4D9-180C1F9D43E0}" srcOrd="0" destOrd="0" parTransId="{1C91CF40-B673-4B44-9D92-76437AF6C0AB}" sibTransId="{F8CD139A-EACC-438B-8FCC-960E96195535}"/>
    <dgm:cxn modelId="{DFA64E10-CFE9-414F-B234-DDC9332C9DBC}" type="presOf" srcId="{7BC2F677-56A3-47EF-8020-0532306251D7}" destId="{F5DC598F-A30B-42A1-8214-1602710EF0A1}" srcOrd="0" destOrd="0" presId="urn:microsoft.com/office/officeart/2005/8/layout/vList2"/>
    <dgm:cxn modelId="{77D9EECC-14F0-49C6-A442-3099FBA67BCB}" type="presOf" srcId="{79E640BE-2246-41AA-A4D9-180C1F9D43E0}" destId="{7B2B3C9E-6253-4BA4-93AC-B68FAA7AEABE}" srcOrd="0" destOrd="0" presId="urn:microsoft.com/office/officeart/2005/8/layout/vList2"/>
    <dgm:cxn modelId="{115847F8-147E-47D0-97C4-2590F1827F72}" type="presParOf" srcId="{F5DC598F-A30B-42A1-8214-1602710EF0A1}" destId="{7B2B3C9E-6253-4BA4-93AC-B68FAA7AEABE}"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46C88-FD64-4181-9E49-03396F3C2EE9}"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tr-TR"/>
        </a:p>
      </dgm:t>
    </dgm:pt>
    <dgm:pt modelId="{5FBB103F-E1EE-4EE7-8DC5-D0512DC27356}">
      <dgm:prSet/>
      <dgm:spPr/>
      <dgm:t>
        <a:bodyPr/>
        <a:lstStyle/>
        <a:p>
          <a:pPr rtl="0"/>
          <a:r>
            <a:rPr lang="tr-TR" b="1" dirty="0" smtClean="0"/>
            <a:t>EGİTSEL DEĞERLENDİRME VE TANILAMA</a:t>
          </a:r>
          <a:endParaRPr lang="tr-TR" b="1" dirty="0"/>
        </a:p>
      </dgm:t>
    </dgm:pt>
    <dgm:pt modelId="{4607E2FE-0691-41A8-B0A0-9C6EA8A59FBB}" type="parTrans" cxnId="{BAF5365F-017F-443C-981D-96824DFDE7A3}">
      <dgm:prSet/>
      <dgm:spPr/>
      <dgm:t>
        <a:bodyPr/>
        <a:lstStyle/>
        <a:p>
          <a:endParaRPr lang="tr-TR"/>
        </a:p>
      </dgm:t>
    </dgm:pt>
    <dgm:pt modelId="{7EFB6FA7-EBC6-4484-A93A-FFC4E8EED929}" type="sibTrans" cxnId="{BAF5365F-017F-443C-981D-96824DFDE7A3}">
      <dgm:prSet/>
      <dgm:spPr/>
      <dgm:t>
        <a:bodyPr/>
        <a:lstStyle/>
        <a:p>
          <a:endParaRPr lang="tr-TR"/>
        </a:p>
      </dgm:t>
    </dgm:pt>
    <dgm:pt modelId="{0CEB51B8-E8B7-4A47-86C6-7DFEFBDB0FAC}" type="pres">
      <dgm:prSet presAssocID="{83146C88-FD64-4181-9E49-03396F3C2EE9}" presName="linear" presStyleCnt="0">
        <dgm:presLayoutVars>
          <dgm:animLvl val="lvl"/>
          <dgm:resizeHandles val="exact"/>
        </dgm:presLayoutVars>
      </dgm:prSet>
      <dgm:spPr/>
      <dgm:t>
        <a:bodyPr/>
        <a:lstStyle/>
        <a:p>
          <a:endParaRPr lang="tr-TR"/>
        </a:p>
      </dgm:t>
    </dgm:pt>
    <dgm:pt modelId="{98B98678-4644-408D-8669-958E46DDF742}" type="pres">
      <dgm:prSet presAssocID="{5FBB103F-E1EE-4EE7-8DC5-D0512DC27356}" presName="parentText" presStyleLbl="node1" presStyleIdx="0" presStyleCnt="1">
        <dgm:presLayoutVars>
          <dgm:chMax val="0"/>
          <dgm:bulletEnabled val="1"/>
        </dgm:presLayoutVars>
      </dgm:prSet>
      <dgm:spPr/>
      <dgm:t>
        <a:bodyPr/>
        <a:lstStyle/>
        <a:p>
          <a:endParaRPr lang="tr-TR"/>
        </a:p>
      </dgm:t>
    </dgm:pt>
  </dgm:ptLst>
  <dgm:cxnLst>
    <dgm:cxn modelId="{BAF5365F-017F-443C-981D-96824DFDE7A3}" srcId="{83146C88-FD64-4181-9E49-03396F3C2EE9}" destId="{5FBB103F-E1EE-4EE7-8DC5-D0512DC27356}" srcOrd="0" destOrd="0" parTransId="{4607E2FE-0691-41A8-B0A0-9C6EA8A59FBB}" sibTransId="{7EFB6FA7-EBC6-4484-A93A-FFC4E8EED929}"/>
    <dgm:cxn modelId="{0DDEA6AB-E6F3-4F7D-9F66-6BFAD4E23232}" type="presOf" srcId="{83146C88-FD64-4181-9E49-03396F3C2EE9}" destId="{0CEB51B8-E8B7-4A47-86C6-7DFEFBDB0FAC}" srcOrd="0" destOrd="0" presId="urn:microsoft.com/office/officeart/2005/8/layout/vList2"/>
    <dgm:cxn modelId="{68AF5269-BE22-4E8E-84CC-A37FBAF6B730}" type="presOf" srcId="{5FBB103F-E1EE-4EE7-8DC5-D0512DC27356}" destId="{98B98678-4644-408D-8669-958E46DDF742}" srcOrd="0" destOrd="0" presId="urn:microsoft.com/office/officeart/2005/8/layout/vList2"/>
    <dgm:cxn modelId="{A727E55C-AE1E-4D19-A1B1-812428996F1C}" type="presParOf" srcId="{0CEB51B8-E8B7-4A47-86C6-7DFEFBDB0FAC}" destId="{98B98678-4644-408D-8669-958E46DDF74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8F11FB-E954-4B77-8B44-40572E7C3C5A}" type="doc">
      <dgm:prSet loTypeId="urn:microsoft.com/office/officeart/2005/8/layout/vList2" loCatId="list" qsTypeId="urn:microsoft.com/office/officeart/2005/8/quickstyle/3d1" qsCatId="3D" csTypeId="urn:microsoft.com/office/officeart/2005/8/colors/accent1_2" csCatId="accent1"/>
      <dgm:spPr/>
      <dgm:t>
        <a:bodyPr/>
        <a:lstStyle/>
        <a:p>
          <a:endParaRPr lang="tr-TR"/>
        </a:p>
      </dgm:t>
    </dgm:pt>
    <dgm:pt modelId="{A3D0E6FF-6D66-4EDB-BD0C-0ED5BE4A60A9}">
      <dgm:prSet/>
      <dgm:spPr/>
      <dgm:t>
        <a:bodyPr/>
        <a:lstStyle/>
        <a:p>
          <a:pPr rtl="0"/>
          <a:r>
            <a:rPr lang="tr-TR" dirty="0" smtClean="0"/>
            <a:t>Teşekkürler</a:t>
          </a:r>
          <a:endParaRPr lang="tr-TR" dirty="0"/>
        </a:p>
      </dgm:t>
    </dgm:pt>
    <dgm:pt modelId="{181C60E7-805F-4052-9021-87EF077140A1}" type="parTrans" cxnId="{13C943A0-E2BF-4D0D-9CF2-448D06AB8CCB}">
      <dgm:prSet/>
      <dgm:spPr/>
      <dgm:t>
        <a:bodyPr/>
        <a:lstStyle/>
        <a:p>
          <a:endParaRPr lang="tr-TR"/>
        </a:p>
      </dgm:t>
    </dgm:pt>
    <dgm:pt modelId="{1A7E15D0-2DC7-4F23-933F-13BCDB473868}" type="sibTrans" cxnId="{13C943A0-E2BF-4D0D-9CF2-448D06AB8CCB}">
      <dgm:prSet/>
      <dgm:spPr/>
      <dgm:t>
        <a:bodyPr/>
        <a:lstStyle/>
        <a:p>
          <a:endParaRPr lang="tr-TR"/>
        </a:p>
      </dgm:t>
    </dgm:pt>
    <dgm:pt modelId="{07E93B91-CE43-44D5-BC1F-38D41E1DD87D}" type="pres">
      <dgm:prSet presAssocID="{FF8F11FB-E954-4B77-8B44-40572E7C3C5A}" presName="linear" presStyleCnt="0">
        <dgm:presLayoutVars>
          <dgm:animLvl val="lvl"/>
          <dgm:resizeHandles val="exact"/>
        </dgm:presLayoutVars>
      </dgm:prSet>
      <dgm:spPr/>
      <dgm:t>
        <a:bodyPr/>
        <a:lstStyle/>
        <a:p>
          <a:endParaRPr lang="tr-TR"/>
        </a:p>
      </dgm:t>
    </dgm:pt>
    <dgm:pt modelId="{28AE2EEE-E93E-43FF-974E-F0F63D84EFCF}" type="pres">
      <dgm:prSet presAssocID="{A3D0E6FF-6D66-4EDB-BD0C-0ED5BE4A60A9}" presName="parentText" presStyleLbl="node1" presStyleIdx="0" presStyleCnt="1">
        <dgm:presLayoutVars>
          <dgm:chMax val="0"/>
          <dgm:bulletEnabled val="1"/>
        </dgm:presLayoutVars>
      </dgm:prSet>
      <dgm:spPr/>
      <dgm:t>
        <a:bodyPr/>
        <a:lstStyle/>
        <a:p>
          <a:endParaRPr lang="tr-TR"/>
        </a:p>
      </dgm:t>
    </dgm:pt>
  </dgm:ptLst>
  <dgm:cxnLst>
    <dgm:cxn modelId="{13C943A0-E2BF-4D0D-9CF2-448D06AB8CCB}" srcId="{FF8F11FB-E954-4B77-8B44-40572E7C3C5A}" destId="{A3D0E6FF-6D66-4EDB-BD0C-0ED5BE4A60A9}" srcOrd="0" destOrd="0" parTransId="{181C60E7-805F-4052-9021-87EF077140A1}" sibTransId="{1A7E15D0-2DC7-4F23-933F-13BCDB473868}"/>
    <dgm:cxn modelId="{7082BD5F-16A8-42FA-94B7-3BF61705A975}" type="presOf" srcId="{A3D0E6FF-6D66-4EDB-BD0C-0ED5BE4A60A9}" destId="{28AE2EEE-E93E-43FF-974E-F0F63D84EFCF}" srcOrd="0" destOrd="0" presId="urn:microsoft.com/office/officeart/2005/8/layout/vList2"/>
    <dgm:cxn modelId="{0751A51F-09FF-464E-9545-43A452C78FE3}" type="presOf" srcId="{FF8F11FB-E954-4B77-8B44-40572E7C3C5A}" destId="{07E93B91-CE43-44D5-BC1F-38D41E1DD87D}" srcOrd="0" destOrd="0" presId="urn:microsoft.com/office/officeart/2005/8/layout/vList2"/>
    <dgm:cxn modelId="{BB747818-D96B-49BB-90FC-43D143E515DD}" type="presParOf" srcId="{07E93B91-CE43-44D5-BC1F-38D41E1DD87D}" destId="{28AE2EEE-E93E-43FF-974E-F0F63D84EFC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F11D59-5AF8-4BB6-99D3-A2B21CEBC9ED}">
      <dsp:nvSpPr>
        <dsp:cNvPr id="0" name=""/>
        <dsp:cNvSpPr/>
      </dsp:nvSpPr>
      <dsp:spPr>
        <a:xfrm>
          <a:off x="0" y="64821"/>
          <a:ext cx="7506596" cy="608400"/>
        </a:xfrm>
        <a:prstGeom prst="roundRect">
          <a:avLst/>
        </a:prstGeom>
        <a:solidFill>
          <a:schemeClr val="accent4">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endParaRPr lang="tr-TR" sz="2600" kern="1200" dirty="0"/>
        </a:p>
      </dsp:txBody>
      <dsp:txXfrm>
        <a:off x="0" y="64821"/>
        <a:ext cx="7506596" cy="608400"/>
      </dsp:txXfrm>
    </dsp:sp>
    <dsp:sp modelId="{5E8BC379-0A4A-4CF2-9751-6C063BD00A2E}">
      <dsp:nvSpPr>
        <dsp:cNvPr id="0" name=""/>
        <dsp:cNvSpPr/>
      </dsp:nvSpPr>
      <dsp:spPr>
        <a:xfrm>
          <a:off x="0" y="793523"/>
          <a:ext cx="7506596" cy="608400"/>
        </a:xfrm>
        <a:prstGeom prst="roundRect">
          <a:avLst/>
        </a:prstGeom>
        <a:solidFill>
          <a:schemeClr val="accent4">
            <a:hueOff val="-8271860"/>
            <a:satOff val="46445"/>
            <a:lumOff val="-2156"/>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b="1" kern="1200" smtClean="0"/>
            <a:t>ÜMRANİYE REHBERLİK VE ARAŞTIRMA MERKEZİ</a:t>
          </a:r>
          <a:endParaRPr lang="tr-TR" sz="2600" b="1" kern="1200" dirty="0"/>
        </a:p>
      </dsp:txBody>
      <dsp:txXfrm>
        <a:off x="0" y="793523"/>
        <a:ext cx="7506596" cy="608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2B3C9E-6253-4BA4-93AC-B68FAA7AEABE}">
      <dsp:nvSpPr>
        <dsp:cNvPr id="0" name=""/>
        <dsp:cNvSpPr/>
      </dsp:nvSpPr>
      <dsp:spPr>
        <a:xfrm>
          <a:off x="0" y="0"/>
          <a:ext cx="5072098" cy="16988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t>DESTEK EĞİTİM ODASI</a:t>
          </a:r>
          <a:endParaRPr lang="tr-TR" sz="4400" kern="1200" dirty="0"/>
        </a:p>
      </dsp:txBody>
      <dsp:txXfrm>
        <a:off x="0" y="0"/>
        <a:ext cx="5072098" cy="1698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B98678-4644-408D-8669-958E46DDF742}">
      <dsp:nvSpPr>
        <dsp:cNvPr id="0" name=""/>
        <dsp:cNvSpPr/>
      </dsp:nvSpPr>
      <dsp:spPr>
        <a:xfrm>
          <a:off x="0" y="107811"/>
          <a:ext cx="8229600" cy="795600"/>
        </a:xfrm>
        <a:prstGeom prst="round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b="1" kern="1200" dirty="0" smtClean="0"/>
            <a:t>EGİTSEL DEĞERLENDİRME VE TANILAMA</a:t>
          </a:r>
          <a:endParaRPr lang="tr-TR" sz="3400" b="1" kern="1200" dirty="0"/>
        </a:p>
      </dsp:txBody>
      <dsp:txXfrm>
        <a:off x="0" y="107811"/>
        <a:ext cx="8229600" cy="795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643C6E1-E051-4A79-8B21-FC9300E2D1F8}" type="datetimeFigureOut">
              <a:rPr lang="tr-TR" smtClean="0"/>
              <a:pPr/>
              <a:t>17.6.2016</a:t>
            </a:fld>
            <a:endParaRPr lang="tr-TR"/>
          </a:p>
        </p:txBody>
      </p:sp>
      <p:sp>
        <p:nvSpPr>
          <p:cNvPr id="4" name="3 Altbilgi Yer Tutucusu"/>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4CEDA16-E80E-469A-9631-5BCC54730E49}" type="slidenum">
              <a:rPr lang="tr-TR" smtClean="0"/>
              <a:pPr/>
              <a:t>‹#›</a:t>
            </a:fld>
            <a:endParaRPr lang="tr-TR"/>
          </a:p>
        </p:txBody>
      </p:sp>
    </p:spTree>
    <p:extLst>
      <p:ext uri="{BB962C8B-B14F-4D97-AF65-F5344CB8AC3E}">
        <p14:creationId xmlns:p14="http://schemas.microsoft.com/office/powerpoint/2010/main" xmlns="" val="18801356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6F91786-CB8C-4C7C-967F-F1FCB84CDC3E}" type="slidenum">
              <a:rPr lang="tr-TR" smtClean="0"/>
              <a:pPr>
                <a:defRPr/>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32455B1-649F-4EEE-8D05-C587A7E2C667}"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BA99271-D929-4A37-A2ED-70F40D8A2A3B}"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EA3FFAE-40D0-4695-9377-428D2023A6D2}" type="slidenum">
              <a:rPr lang="tr-TR" smtClean="0"/>
              <a:pPr>
                <a:defRPr/>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A32727D-A65C-4C0C-9C33-3EECF7ED3ED8}"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8B5FF3B0-56BC-4AD8-B2C5-4F679ED315F9}" type="slidenum">
              <a:rPr lang="tr-TR" smtClean="0"/>
              <a:pPr>
                <a:defRPr/>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99E69BE-426F-431E-BA30-BE9A37DC9919}" type="slidenum">
              <a:rPr lang="tr-TR" smtClean="0"/>
              <a:pPr>
                <a:defRPr/>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797B62A-BD64-4994-8A30-128A212C7FE4}"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C457F15-B88C-4980-90F1-C3DD9CDD7B73}"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F173786-6C9D-48F4-8F9F-FF6E9B4EE609}"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59376C8-910A-475E-A271-841B36901B06}" type="slidenum">
              <a:rPr lang="tr-TR" smtClean="0"/>
              <a:pPr>
                <a:defRPr/>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C98D4D7-4E0C-450D-962C-094A7273C92F}"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C:\WINDOWS\Desktop\kilavuz\school13.gi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egitimmevzuat.com/index.php/201007101351/Yonetmelik/mll-etm-bakanlii-lkoeretm-kurumlari-yoenetmel-10072010-27637-rg-deklkler-lenmtr.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C:\Users\samsung\Desktop\&#252;st&#252;n%20yetenekliler\kapla%20construction%20destruction%20domino%20%20%20double%20spirale.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extLst>
              <p:ext uri="{D42A27DB-BD31-4B8C-83A1-F6EECF244321}">
                <p14:modId xmlns:p14="http://schemas.microsoft.com/office/powerpoint/2010/main" xmlns="" val="2364752118"/>
              </p:ext>
            </p:extLst>
          </p:nvPr>
        </p:nvGraphicFramePr>
        <p:xfrm>
          <a:off x="737812" y="1124744"/>
          <a:ext cx="7506596"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extLst>
              <p:ext uri="{D42A27DB-BD31-4B8C-83A1-F6EECF244321}">
                <p14:modId xmlns:p14="http://schemas.microsoft.com/office/powerpoint/2010/main" xmlns="" val="1268489978"/>
              </p:ext>
            </p:extLst>
          </p:nvPr>
        </p:nvGraphicFramePr>
        <p:xfrm>
          <a:off x="827584" y="3573016"/>
          <a:ext cx="5072098"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1" descr="C:\Documents and Settings\Ultra\Desktop\ümraniyeramlogo.jpg"/>
          <p:cNvPicPr>
            <a:picLocks noChangeAspect="1" noChangeArrowheads="1"/>
          </p:cNvPicPr>
          <p:nvPr/>
        </p:nvPicPr>
        <p:blipFill>
          <a:blip r:embed="rId12" cstate="print"/>
          <a:srcRect/>
          <a:stretch>
            <a:fillRect/>
          </a:stretch>
        </p:blipFill>
        <p:spPr bwMode="auto">
          <a:xfrm>
            <a:off x="7308304" y="4357694"/>
            <a:ext cx="1643042" cy="2246674"/>
          </a:xfrm>
          <a:prstGeom prst="rect">
            <a:avLst/>
          </a:prstGeom>
          <a:noFill/>
        </p:spPr>
      </p:pic>
      <p:sp>
        <p:nvSpPr>
          <p:cNvPr id="11" name="10 Metin kutusu"/>
          <p:cNvSpPr txBox="1"/>
          <p:nvPr/>
        </p:nvSpPr>
        <p:spPr>
          <a:xfrm>
            <a:off x="2714612" y="5513685"/>
            <a:ext cx="2857520" cy="523220"/>
          </a:xfrm>
          <a:prstGeom prst="rect">
            <a:avLst/>
          </a:prstGeom>
          <a:noFill/>
        </p:spPr>
        <p:txBody>
          <a:bodyPr wrap="square" rtlCol="0">
            <a:spAutoFit/>
          </a:bodyPr>
          <a:lstStyle/>
          <a:p>
            <a:r>
              <a:rPr lang="tr-TR" sz="2800" b="1" dirty="0" smtClean="0">
                <a:solidFill>
                  <a:schemeClr val="accent1"/>
                </a:solidFill>
                <a:latin typeface="Arial" pitchFamily="34" charset="0"/>
                <a:cs typeface="Arial" pitchFamily="34" charset="0"/>
              </a:rPr>
              <a:t>HOŞGELDİNİZ</a:t>
            </a:r>
            <a:endParaRPr lang="tr-TR" sz="2800" b="1" dirty="0">
              <a:solidFill>
                <a:schemeClr val="accent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57200" y="1600200"/>
            <a:ext cx="8229600" cy="4525963"/>
          </a:xfrm>
          <a:prstGeom prst="rect">
            <a:avLst/>
          </a:prstGeom>
        </p:spPr>
        <p:txBody>
          <a:bodyPr>
            <a:normAutofit/>
          </a:bodyPr>
          <a:lstStyle/>
          <a:p>
            <a:endParaRPr lang="tr-TR" b="1" dirty="0" smtClean="0"/>
          </a:p>
          <a:p>
            <a:r>
              <a:rPr lang="tr-TR" b="1" dirty="0" smtClean="0"/>
              <a:t>MADDE 12 – </a:t>
            </a:r>
            <a:r>
              <a:rPr lang="tr-TR" dirty="0" smtClean="0"/>
              <a:t>(1) Özel eğitim hizmetleri kurulu, özel eğitim değerlendirme kurul raporu doğrultusunda özel eğitime ihtiyacı olan bireyi uygun resmî okul veya kuruma yerleştirir. </a:t>
            </a:r>
            <a:r>
              <a:rPr lang="tr-TR" b="1" dirty="0" smtClean="0"/>
              <a:t>Bu kurul, Özel Eğitim Değerlendirme Kurulunun yönlendirme raporu ve velinin isteği doğrultusunda özel okullarda öğrenimlerini sürdüren öğrencinin, bulunduğu okulda </a:t>
            </a:r>
            <a:r>
              <a:rPr lang="tr-TR" b="1" dirty="0" smtClean="0">
                <a:solidFill>
                  <a:srgbClr val="FF0000"/>
                </a:solidFill>
              </a:rPr>
              <a:t>kaynaştırma</a:t>
            </a:r>
            <a:r>
              <a:rPr lang="tr-TR" b="1" dirty="0" smtClean="0"/>
              <a:t> yoluyla eğitime devam etmesi için de karar alabilir.</a:t>
            </a:r>
            <a:r>
              <a:rPr lang="tr-TR" i="1" baseline="30000" dirty="0" smtClean="0"/>
              <a:t>(2)</a:t>
            </a:r>
            <a:r>
              <a:rPr lang="tr-TR" dirty="0" smtClean="0"/>
              <a:t> </a:t>
            </a:r>
          </a:p>
          <a:p>
            <a:endParaRPr lang="tr-TR" dirty="0"/>
          </a:p>
        </p:txBody>
      </p:sp>
      <p:grpSp>
        <p:nvGrpSpPr>
          <p:cNvPr id="4" name="3 Grup"/>
          <p:cNvGrpSpPr/>
          <p:nvPr/>
        </p:nvGrpSpPr>
        <p:grpSpPr>
          <a:xfrm>
            <a:off x="251520" y="548680"/>
            <a:ext cx="8229600" cy="982799"/>
            <a:chOff x="0" y="14211"/>
            <a:chExt cx="8229600" cy="982799"/>
          </a:xfrm>
        </p:grpSpPr>
        <p:sp>
          <p:nvSpPr>
            <p:cNvPr id="5" name="4 Yuvarlatılmış Dikdörtgen"/>
            <p:cNvSpPr/>
            <p:nvPr/>
          </p:nvSpPr>
          <p:spPr>
            <a:xfrm>
              <a:off x="0" y="14211"/>
              <a:ext cx="8229600" cy="982799"/>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6" name="Yuvarlatılmış Dikdörtgen 4"/>
            <p:cNvSpPr/>
            <p:nvPr/>
          </p:nvSpPr>
          <p:spPr>
            <a:xfrm>
              <a:off x="47976" y="62187"/>
              <a:ext cx="8133648" cy="886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tr-TR" sz="4200" b="1" kern="1200" dirty="0" smtClean="0"/>
                <a:t>KAYNAŞTIRMA YOLUYLA EĞİTİM</a:t>
              </a:r>
              <a:endParaRPr lang="tr-TR" sz="4200" b="1" kern="12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Documents and Settings\Ultra\Desktop\tam zamanlı.JPG"/>
          <p:cNvPicPr>
            <a:picLocks noChangeAspect="1" noChangeArrowheads="1"/>
          </p:cNvPicPr>
          <p:nvPr/>
        </p:nvPicPr>
        <p:blipFill>
          <a:blip r:embed="rId2" cstate="print"/>
          <a:srcRect b="3124"/>
          <a:stretch>
            <a:fillRect/>
          </a:stretch>
        </p:blipFill>
        <p:spPr bwMode="auto">
          <a:xfrm>
            <a:off x="2285984" y="-24"/>
            <a:ext cx="4801250" cy="6858024"/>
          </a:xfrm>
          <a:prstGeom prst="rect">
            <a:avLst/>
          </a:prstGeom>
          <a:noFill/>
        </p:spPr>
      </p:pic>
    </p:spTree>
    <p:extLst>
      <p:ext uri="{BB962C8B-B14F-4D97-AF65-F5344CB8AC3E}">
        <p14:creationId xmlns:p14="http://schemas.microsoft.com/office/powerpoint/2010/main" xmlns="" val="3764455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57200" y="1600200"/>
            <a:ext cx="8229600" cy="4525963"/>
          </a:xfrm>
          <a:prstGeom prst="rect">
            <a:avLst/>
          </a:prstGeom>
        </p:spPr>
        <p:txBody>
          <a:bodyPr/>
          <a:lstStyle/>
          <a:p>
            <a:endParaRPr lang="tr-TR" sz="2800" dirty="0" smtClean="0"/>
          </a:p>
          <a:p>
            <a:r>
              <a:rPr lang="tr-TR" sz="2800" dirty="0" smtClean="0"/>
              <a:t>e) </a:t>
            </a:r>
            <a:r>
              <a:rPr lang="tr-TR" sz="2800" dirty="0" smtClean="0">
                <a:solidFill>
                  <a:srgbClr val="FF0000"/>
                </a:solidFill>
              </a:rPr>
              <a:t>Kaynaştırma</a:t>
            </a:r>
            <a:r>
              <a:rPr lang="tr-TR" sz="2800" dirty="0" smtClean="0"/>
              <a:t> yoluyla eğitim uygulamaları yapılan okul ve kurumlarda öğrencinin yetersizliğine uygun fiziksel, sosyal, psikolojik ortam düzenlemeleri yapılır. Bu okul ve kurumlarda öğrenciye verilen eğitim hizmetlerinin etkin bir biçimde yürütülebilmesi amacıyla özel araç-gereç ile eğitim materyalleri sağlanır ve destek eğitim odası açılır.</a:t>
            </a:r>
          </a:p>
          <a:p>
            <a:endParaRPr lang="tr-TR" sz="2800" dirty="0"/>
          </a:p>
        </p:txBody>
      </p:sp>
      <p:grpSp>
        <p:nvGrpSpPr>
          <p:cNvPr id="4" name="3 Grup"/>
          <p:cNvGrpSpPr/>
          <p:nvPr/>
        </p:nvGrpSpPr>
        <p:grpSpPr>
          <a:xfrm>
            <a:off x="323528" y="404664"/>
            <a:ext cx="8229600" cy="1123199"/>
            <a:chOff x="0" y="9900"/>
            <a:chExt cx="8229600" cy="1123199"/>
          </a:xfrm>
        </p:grpSpPr>
        <p:sp>
          <p:nvSpPr>
            <p:cNvPr id="5" name="4 Yuvarlatılmış Dikdörtgen"/>
            <p:cNvSpPr/>
            <p:nvPr/>
          </p:nvSpPr>
          <p:spPr>
            <a:xfrm>
              <a:off x="0" y="9900"/>
              <a:ext cx="8229600" cy="1123199"/>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6" name="Yuvarlatılmış Dikdörtgen 4"/>
            <p:cNvSpPr/>
            <p:nvPr/>
          </p:nvSpPr>
          <p:spPr>
            <a:xfrm>
              <a:off x="54830" y="64730"/>
              <a:ext cx="8119940" cy="1013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tr-TR" sz="4800" b="1" dirty="0" smtClean="0"/>
                <a:t>Destek Eğitim Odası</a:t>
              </a:r>
              <a:endParaRPr lang="tr-TR" sz="4800" b="1" kern="12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BÜTÜNLEŞTİRME  VE DESTEK EĞİTİM ODASI</a:t>
            </a:r>
            <a:endParaRPr lang="tr-TR" dirty="0"/>
          </a:p>
        </p:txBody>
      </p:sp>
      <p:pic>
        <p:nvPicPr>
          <p:cNvPr id="2050" name="Picture 2" descr="C:\Users\samsung\Desktop\bünleştirme mart2014\DESTEK EĞİTİM ODASI.png"/>
          <p:cNvPicPr>
            <a:picLocks noGrp="1" noChangeAspect="1" noChangeArrowheads="1"/>
          </p:cNvPicPr>
          <p:nvPr>
            <p:ph idx="4294967295"/>
          </p:nvPr>
        </p:nvPicPr>
        <p:blipFill>
          <a:blip r:embed="rId2" cstate="print"/>
          <a:srcRect/>
          <a:stretch>
            <a:fillRect/>
          </a:stretch>
        </p:blipFill>
        <p:spPr bwMode="auto">
          <a:xfrm>
            <a:off x="1187624" y="332656"/>
            <a:ext cx="6768753" cy="38438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4">
                    <a:lumMod val="50000"/>
                  </a:schemeClr>
                </a:solidFill>
              </a:rPr>
              <a:t>DESTEK EĞİTİM ODASI</a:t>
            </a:r>
            <a:endParaRPr lang="tr-TR" b="1" dirty="0">
              <a:solidFill>
                <a:schemeClr val="accent4">
                  <a:lumMod val="50000"/>
                </a:schemeClr>
              </a:solidFill>
            </a:endParaRPr>
          </a:p>
        </p:txBody>
      </p:sp>
      <p:sp>
        <p:nvSpPr>
          <p:cNvPr id="3" name="2 İçerik Yer Tutucusu"/>
          <p:cNvSpPr>
            <a:spLocks noGrp="1"/>
          </p:cNvSpPr>
          <p:nvPr>
            <p:ph idx="4294967295"/>
          </p:nvPr>
        </p:nvSpPr>
        <p:spPr>
          <a:xfrm>
            <a:off x="457200" y="1600200"/>
            <a:ext cx="8229600" cy="4525963"/>
          </a:xfrm>
          <a:prstGeom prst="rect">
            <a:avLst/>
          </a:prstGeom>
        </p:spPr>
        <p:txBody>
          <a:bodyPr/>
          <a:lstStyle/>
          <a:p>
            <a:endParaRPr lang="tr-TR" dirty="0" smtClean="0"/>
          </a:p>
          <a:p>
            <a:r>
              <a:rPr lang="tr-TR" dirty="0" smtClean="0"/>
              <a:t>Özel  eğitim  sınıflarından faydalanmayan “kaynaştırma  öğrencileri” ile “özel yetenekli öğrencilerin” ihtiyaç duydukları alanlarda</a:t>
            </a:r>
          </a:p>
          <a:p>
            <a:pPr>
              <a:buNone/>
            </a:pPr>
            <a:r>
              <a:rPr lang="tr-TR" dirty="0" smtClean="0"/>
              <a:t> destek eğitim hizmeti  verilmesi için düzenlenmiş ortamlara  denir.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DESTEK EĞİTİM ODASI NASIL  AÇILIR?</a:t>
            </a:r>
            <a:endParaRPr lang="tr-TR" dirty="0"/>
          </a:p>
        </p:txBody>
      </p:sp>
      <p:sp>
        <p:nvSpPr>
          <p:cNvPr id="3" name="2 İçerik Yer Tutucusu"/>
          <p:cNvSpPr>
            <a:spLocks noGrp="1"/>
          </p:cNvSpPr>
          <p:nvPr>
            <p:ph idx="4294967295"/>
          </p:nvPr>
        </p:nvSpPr>
        <p:spPr>
          <a:xfrm>
            <a:off x="457200" y="1600200"/>
            <a:ext cx="8229600" cy="4525963"/>
          </a:xfrm>
          <a:prstGeom prst="rect">
            <a:avLst/>
          </a:prstGeom>
        </p:spPr>
        <p:txBody>
          <a:bodyPr/>
          <a:lstStyle/>
          <a:p>
            <a:pPr>
              <a:buNone/>
            </a:pPr>
            <a:endParaRPr lang="tr-TR" dirty="0" smtClean="0"/>
          </a:p>
          <a:p>
            <a:pPr>
              <a:buNone/>
            </a:pPr>
            <a:r>
              <a:rPr lang="tr-TR" dirty="0" smtClean="0"/>
              <a:t>1-OKULLARDA</a:t>
            </a:r>
          </a:p>
          <a:p>
            <a:pPr>
              <a:buNone/>
            </a:pPr>
            <a:endParaRPr lang="tr-TR" dirty="0" smtClean="0"/>
          </a:p>
          <a:p>
            <a:pPr>
              <a:buNone/>
            </a:pPr>
            <a:endParaRPr lang="tr-TR" dirty="0" smtClean="0"/>
          </a:p>
          <a:p>
            <a:pPr>
              <a:buNone/>
            </a:pPr>
            <a:r>
              <a:rPr lang="tr-TR" dirty="0" smtClean="0"/>
              <a:t>REHBERLİK  HİZMETLERİ YÜRÜTME   KURULU KOMİSYONU</a:t>
            </a:r>
          </a:p>
          <a:p>
            <a:pPr>
              <a:buNone/>
            </a:pPr>
            <a:endParaRPr lang="tr-TR" dirty="0"/>
          </a:p>
        </p:txBody>
      </p:sp>
      <p:pic>
        <p:nvPicPr>
          <p:cNvPr id="4" name="Picture 6" descr="RCURVARO"/>
          <p:cNvPicPr>
            <a:picLocks noChangeAspect="1" noChangeArrowheads="1"/>
          </p:cNvPicPr>
          <p:nvPr/>
        </p:nvPicPr>
        <p:blipFill>
          <a:blip r:embed="rId2" cstate="print"/>
          <a:srcRect/>
          <a:stretch>
            <a:fillRect/>
          </a:stretch>
        </p:blipFill>
        <p:spPr>
          <a:xfrm rot="21220624" flipV="1">
            <a:off x="64910" y="5246596"/>
            <a:ext cx="3961002" cy="1397538"/>
          </a:xfrm>
          <a:prstGeom prst="rect">
            <a:avLst/>
          </a:prstGeom>
          <a:noFill/>
          <a:ln/>
        </p:spPr>
      </p:pic>
      <p:pic>
        <p:nvPicPr>
          <p:cNvPr id="1026" name="Picture 2" descr="C:\Users\samsung\Desktop\images.jpg"/>
          <p:cNvPicPr>
            <a:picLocks noChangeAspect="1" noChangeArrowheads="1"/>
          </p:cNvPicPr>
          <p:nvPr/>
        </p:nvPicPr>
        <p:blipFill>
          <a:blip r:embed="rId3" cstate="print"/>
          <a:srcRect/>
          <a:stretch>
            <a:fillRect/>
          </a:stretch>
        </p:blipFill>
        <p:spPr bwMode="auto">
          <a:xfrm>
            <a:off x="5436096" y="764704"/>
            <a:ext cx="3168352" cy="235914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57200" y="1600200"/>
            <a:ext cx="8229600" cy="4525963"/>
          </a:xfrm>
          <a:prstGeom prst="rect">
            <a:avLst/>
          </a:prstGeom>
        </p:spPr>
        <p:txBody>
          <a:bodyPr/>
          <a:lstStyle/>
          <a:p>
            <a:pPr>
              <a:buNone/>
            </a:pPr>
            <a:endParaRPr lang="tr-TR" dirty="0" smtClean="0"/>
          </a:p>
          <a:p>
            <a:pPr>
              <a:buNone/>
            </a:pPr>
            <a:r>
              <a:rPr lang="tr-TR" dirty="0" smtClean="0"/>
              <a:t>2- İLÇE   ÖZEL  EĞİTİM HİZMETLERİ  KURULUNA</a:t>
            </a:r>
          </a:p>
          <a:p>
            <a:pPr>
              <a:buNone/>
            </a:pPr>
            <a:endParaRPr lang="tr-TR" dirty="0" smtClean="0"/>
          </a:p>
          <a:p>
            <a:pPr>
              <a:buNone/>
            </a:pPr>
            <a:endParaRPr lang="tr-TR" dirty="0"/>
          </a:p>
        </p:txBody>
      </p:sp>
      <p:pic>
        <p:nvPicPr>
          <p:cNvPr id="4" name="Picture 6" descr="RCURVARO"/>
          <p:cNvPicPr>
            <a:picLocks noChangeAspect="1" noChangeArrowheads="1"/>
          </p:cNvPicPr>
          <p:nvPr/>
        </p:nvPicPr>
        <p:blipFill>
          <a:blip r:embed="rId2" cstate="print"/>
          <a:srcRect/>
          <a:stretch>
            <a:fillRect/>
          </a:stretch>
        </p:blipFill>
        <p:spPr>
          <a:xfrm rot="21220624" flipV="1">
            <a:off x="2843159" y="3448092"/>
            <a:ext cx="4354572" cy="1536399"/>
          </a:xfrm>
          <a:prstGeom prst="rect">
            <a:avLst/>
          </a:prstGeom>
          <a:noFill/>
          <a:ln/>
        </p:spPr>
      </p:pic>
      <p:sp>
        <p:nvSpPr>
          <p:cNvPr id="5" name="1 Başlık"/>
          <p:cNvSpPr>
            <a:spLocks noGrp="1"/>
          </p:cNvSpPr>
          <p:nvPr>
            <p:ph type="title"/>
          </p:nvPr>
        </p:nvSpPr>
        <p:spPr>
          <a:xfrm>
            <a:off x="457200" y="274638"/>
            <a:ext cx="8229600" cy="1143000"/>
          </a:xfrm>
        </p:spPr>
        <p:txBody>
          <a:bodyPr>
            <a:normAutofit fontScale="90000"/>
          </a:bodyPr>
          <a:lstStyle/>
          <a:p>
            <a:r>
              <a:rPr lang="tr-TR" dirty="0" smtClean="0"/>
              <a:t>DESTEK EĞİTİM ODASI NASIL  AÇILIR?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57200" y="1600200"/>
            <a:ext cx="8229600" cy="4525963"/>
          </a:xfrm>
          <a:prstGeom prst="rect">
            <a:avLst/>
          </a:prstGeom>
        </p:spPr>
        <p:txBody>
          <a:bodyPr/>
          <a:lstStyle/>
          <a:p>
            <a:pPr>
              <a:buNone/>
            </a:pPr>
            <a:r>
              <a:rPr lang="tr-TR" dirty="0" smtClean="0"/>
              <a:t>3- İL   ÖZEL  EĞİTİM  BÖLÜMÜNE GÖNDERİLİR.</a:t>
            </a:r>
            <a:endParaRPr lang="tr-TR" dirty="0"/>
          </a:p>
        </p:txBody>
      </p:sp>
      <p:sp>
        <p:nvSpPr>
          <p:cNvPr id="4" name="1 Başlık"/>
          <p:cNvSpPr>
            <a:spLocks noGrp="1"/>
          </p:cNvSpPr>
          <p:nvPr>
            <p:ph type="title"/>
          </p:nvPr>
        </p:nvSpPr>
        <p:spPr/>
        <p:txBody>
          <a:bodyPr>
            <a:normAutofit fontScale="90000"/>
          </a:bodyPr>
          <a:lstStyle/>
          <a:p>
            <a:r>
              <a:rPr lang="tr-TR" dirty="0" smtClean="0"/>
              <a:t>DESTEK EĞİTİM ODASI NASIL  AÇILIR?</a:t>
            </a:r>
            <a:endParaRPr lang="tr-TR" dirty="0"/>
          </a:p>
        </p:txBody>
      </p:sp>
      <p:pic>
        <p:nvPicPr>
          <p:cNvPr id="5" name="Picture 6" descr="RCURVARO"/>
          <p:cNvPicPr>
            <a:picLocks noChangeAspect="1" noChangeArrowheads="1"/>
          </p:cNvPicPr>
          <p:nvPr/>
        </p:nvPicPr>
        <p:blipFill>
          <a:blip r:embed="rId2" cstate="print"/>
          <a:srcRect/>
          <a:stretch>
            <a:fillRect/>
          </a:stretch>
        </p:blipFill>
        <p:spPr>
          <a:xfrm rot="21220624" flipV="1">
            <a:off x="3092136" y="2726704"/>
            <a:ext cx="3917792" cy="1725877"/>
          </a:xfrm>
          <a:prstGeom prst="rect">
            <a:avLst/>
          </a:prstGeo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57200" y="1600200"/>
            <a:ext cx="8229600" cy="4525963"/>
          </a:xfrm>
          <a:prstGeom prst="rect">
            <a:avLst/>
          </a:prstGeom>
        </p:spPr>
        <p:txBody>
          <a:bodyPr/>
          <a:lstStyle/>
          <a:p>
            <a:pPr>
              <a:buNone/>
            </a:pPr>
            <a:r>
              <a:rPr lang="tr-TR" dirty="0" smtClean="0"/>
              <a:t>4- VALİLİK  ONAYI  İLE AÇILIR.</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a:p>
        </p:txBody>
      </p:sp>
      <p:sp>
        <p:nvSpPr>
          <p:cNvPr id="4" name="1 Başlık"/>
          <p:cNvSpPr>
            <a:spLocks noGrp="1"/>
          </p:cNvSpPr>
          <p:nvPr>
            <p:ph type="title"/>
          </p:nvPr>
        </p:nvSpPr>
        <p:spPr>
          <a:xfrm>
            <a:off x="1475656" y="260648"/>
            <a:ext cx="6512511" cy="1143000"/>
          </a:xfrm>
        </p:spPr>
        <p:txBody>
          <a:bodyPr>
            <a:normAutofit fontScale="90000"/>
          </a:bodyPr>
          <a:lstStyle/>
          <a:p>
            <a:r>
              <a:rPr lang="tr-TR" dirty="0" smtClean="0"/>
              <a:t>DESTEK EĞİTİM ODASI NASIL  AÇILIR?</a:t>
            </a:r>
            <a:endParaRPr lang="tr-TR" dirty="0"/>
          </a:p>
        </p:txBody>
      </p:sp>
      <p:pic>
        <p:nvPicPr>
          <p:cNvPr id="9" name="8 Resim" descr="DSC02387.JPG"/>
          <p:cNvPicPr>
            <a:picLocks noChangeAspect="1"/>
          </p:cNvPicPr>
          <p:nvPr/>
        </p:nvPicPr>
        <p:blipFill>
          <a:blip r:embed="rId2" cstate="print"/>
          <a:stretch>
            <a:fillRect/>
          </a:stretch>
        </p:blipFill>
        <p:spPr>
          <a:xfrm>
            <a:off x="2771800" y="2348880"/>
            <a:ext cx="2578372" cy="3312368"/>
          </a:xfrm>
          <a:prstGeom prst="rect">
            <a:avLst/>
          </a:prstGeom>
        </p:spPr>
      </p:pic>
      <p:sp>
        <p:nvSpPr>
          <p:cNvPr id="5" name="4 Metin kutusu"/>
          <p:cNvSpPr txBox="1"/>
          <p:nvPr/>
        </p:nvSpPr>
        <p:spPr>
          <a:xfrm>
            <a:off x="755576" y="5949280"/>
            <a:ext cx="6912768" cy="954107"/>
          </a:xfrm>
          <a:prstGeom prst="rect">
            <a:avLst/>
          </a:prstGeom>
          <a:noFill/>
        </p:spPr>
        <p:txBody>
          <a:bodyPr wrap="square" rtlCol="0">
            <a:spAutoFit/>
          </a:bodyPr>
          <a:lstStyle/>
          <a:p>
            <a:r>
              <a:rPr lang="tr-TR" sz="2800" dirty="0" smtClean="0"/>
              <a:t>Destek eğitim odasında çalışan öğretmenler  %25 fazla  ek ders alırlar.</a:t>
            </a:r>
            <a:endParaRPr lang="tr-T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60648"/>
            <a:ext cx="6512511" cy="1143000"/>
          </a:xfrm>
        </p:spPr>
        <p:txBody>
          <a:bodyPr>
            <a:normAutofit fontScale="90000"/>
          </a:bodyPr>
          <a:lstStyle/>
          <a:p>
            <a:r>
              <a:rPr lang="tr-TR" dirty="0" smtClean="0"/>
              <a:t>BİREYSEL VEYA  GRUP EĞİTİMİ YAPILABİLİR.</a:t>
            </a:r>
            <a:endParaRPr lang="tr-TR" dirty="0"/>
          </a:p>
        </p:txBody>
      </p:sp>
      <p:pic>
        <p:nvPicPr>
          <p:cNvPr id="4" name="3 İçerik Yer Tutucusu" descr="14174438_dscf9594.jpg"/>
          <p:cNvPicPr>
            <a:picLocks noGrp="1" noChangeAspect="1"/>
          </p:cNvPicPr>
          <p:nvPr>
            <p:ph idx="4294967295"/>
          </p:nvPr>
        </p:nvPicPr>
        <p:blipFill>
          <a:blip r:embed="rId2" cstate="print"/>
          <a:stretch>
            <a:fillRect/>
          </a:stretch>
        </p:blipFill>
        <p:spPr>
          <a:xfrm>
            <a:off x="1115616" y="1916832"/>
            <a:ext cx="6034617" cy="4392488"/>
          </a:xfrm>
          <a:prstGeom prst="rect">
            <a:avLst/>
          </a:prstGeom>
        </p:spPr>
      </p:pic>
      <p:sp>
        <p:nvSpPr>
          <p:cNvPr id="5" name="4 Metin kutusu"/>
          <p:cNvSpPr txBox="1"/>
          <p:nvPr/>
        </p:nvSpPr>
        <p:spPr>
          <a:xfrm>
            <a:off x="539552" y="6093296"/>
            <a:ext cx="784887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t>GRUP  SAYISI  3’Ü GEÇMEYECEK  ŞEKİLDE PLANLANIR.</a:t>
            </a:r>
            <a:endParaRPr lang="tr-TR"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e%C4%9Fitimde%20feda%20edilecek%20fert%20yoktur"/>
          <p:cNvPicPr>
            <a:picLocks noGrp="1" noChangeAspect="1" noChangeArrowheads="1"/>
          </p:cNvPicPr>
          <p:nvPr>
            <p:ph sz="quarter" idx="13"/>
          </p:nvPr>
        </p:nvPicPr>
        <p:blipFill>
          <a:blip r:embed="rId2" cstate="print"/>
          <a:srcRect/>
          <a:stretch>
            <a:fillRect/>
          </a:stretch>
        </p:blipFill>
        <p:spPr bwMode="auto">
          <a:xfrm>
            <a:off x="899592" y="764704"/>
            <a:ext cx="7416824" cy="54726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DESTEK EĞİTİM ODASINDA</a:t>
            </a:r>
            <a:endParaRPr lang="tr-TR" dirty="0"/>
          </a:p>
        </p:txBody>
      </p:sp>
      <p:sp>
        <p:nvSpPr>
          <p:cNvPr id="3" name="2 İçerik Yer Tutucusu"/>
          <p:cNvSpPr>
            <a:spLocks noGrp="1"/>
          </p:cNvSpPr>
          <p:nvPr>
            <p:ph idx="4294967295"/>
          </p:nvPr>
        </p:nvSpPr>
        <p:spPr>
          <a:xfrm>
            <a:off x="457200" y="1600200"/>
            <a:ext cx="8229600" cy="4525963"/>
          </a:xfrm>
          <a:prstGeom prst="rect">
            <a:avLst/>
          </a:prstGeom>
        </p:spPr>
        <p:txBody>
          <a:bodyPr/>
          <a:lstStyle/>
          <a:p>
            <a:pPr>
              <a:buNone/>
            </a:pPr>
            <a:r>
              <a:rPr lang="tr-TR" dirty="0" smtClean="0"/>
              <a:t>                         </a:t>
            </a:r>
            <a:r>
              <a:rPr lang="tr-TR" sz="5400" b="1" dirty="0" smtClean="0">
                <a:solidFill>
                  <a:schemeClr val="accent6">
                    <a:lumMod val="50000"/>
                  </a:schemeClr>
                </a:solidFill>
              </a:rPr>
              <a:t>B</a:t>
            </a:r>
            <a:r>
              <a:rPr lang="tr-TR" sz="5400" b="1" dirty="0" smtClean="0">
                <a:solidFill>
                  <a:schemeClr val="accent3">
                    <a:lumMod val="50000"/>
                  </a:schemeClr>
                </a:solidFill>
              </a:rPr>
              <a:t>E</a:t>
            </a:r>
            <a:r>
              <a:rPr lang="tr-TR" sz="5400" b="1" dirty="0" smtClean="0">
                <a:solidFill>
                  <a:schemeClr val="tx2">
                    <a:lumMod val="50000"/>
                  </a:schemeClr>
                </a:solidFill>
              </a:rPr>
              <a:t>P</a:t>
            </a:r>
            <a:r>
              <a:rPr lang="tr-TR" sz="5400" b="1" dirty="0" smtClean="0"/>
              <a:t>   </a:t>
            </a:r>
            <a:r>
              <a:rPr lang="tr-TR" dirty="0" smtClean="0"/>
              <a:t>yapılır….</a:t>
            </a:r>
          </a:p>
          <a:p>
            <a:pPr>
              <a:buNone/>
            </a:pPr>
            <a:endParaRPr lang="tr-TR" dirty="0" smtClean="0"/>
          </a:p>
          <a:p>
            <a:pPr>
              <a:buNone/>
            </a:pPr>
            <a:r>
              <a:rPr lang="tr-TR" dirty="0" smtClean="0"/>
              <a:t>Haftalık  toplam ders  saatinin  </a:t>
            </a:r>
            <a:r>
              <a:rPr lang="tr-TR" b="1" dirty="0" smtClean="0"/>
              <a:t>% 40’ını</a:t>
            </a:r>
          </a:p>
          <a:p>
            <a:pPr>
              <a:buNone/>
            </a:pPr>
            <a:r>
              <a:rPr lang="tr-TR" dirty="0" smtClean="0"/>
              <a:t>aşmayacak şekilde  planlanır.</a:t>
            </a:r>
          </a:p>
          <a:p>
            <a:pPr>
              <a:buNone/>
            </a:pPr>
            <a:endParaRPr lang="tr-TR" dirty="0" smtClean="0"/>
          </a:p>
          <a:p>
            <a:pPr>
              <a:buNone/>
            </a:pPr>
            <a:r>
              <a:rPr lang="tr-TR" dirty="0" smtClean="0"/>
              <a:t>OKUL VE  YA KURUMUN DERS SAATLERİ </a:t>
            </a:r>
          </a:p>
          <a:p>
            <a:pPr>
              <a:buNone/>
            </a:pPr>
            <a:r>
              <a:rPr lang="tr-TR" dirty="0" smtClean="0"/>
              <a:t>İÇİNDE YAPILIR.</a:t>
            </a:r>
          </a:p>
          <a:p>
            <a:pPr>
              <a:buNone/>
            </a:pPr>
            <a:endParaRPr lang="tr-TR" dirty="0" smtClean="0"/>
          </a:p>
          <a:p>
            <a:pPr>
              <a:buNone/>
            </a:pPr>
            <a:endParaRPr lang="tr-TR" dirty="0" smtClean="0"/>
          </a:p>
          <a:p>
            <a:pPr>
              <a:buNone/>
            </a:pPr>
            <a:endParaRPr lang="tr-TR" sz="5400" dirty="0" smtClean="0"/>
          </a:p>
          <a:p>
            <a:pPr>
              <a:buNone/>
            </a:pPr>
            <a:endParaRPr lang="tr-TR" sz="5400" dirty="0" smtClean="0"/>
          </a:p>
        </p:txBody>
      </p:sp>
      <p:pic>
        <p:nvPicPr>
          <p:cNvPr id="4" name="Picture 4" descr="C:\WINDOWS\Desktop\kilavuz\school13.gif"/>
          <p:cNvPicPr>
            <a:picLocks noChangeAspect="1" noChangeArrowheads="1"/>
          </p:cNvPicPr>
          <p:nvPr/>
        </p:nvPicPr>
        <p:blipFill>
          <a:blip r:embed="rId2" r:link="rId3" cstate="print"/>
          <a:srcRect/>
          <a:stretch>
            <a:fillRect/>
          </a:stretch>
        </p:blipFill>
        <p:spPr bwMode="auto">
          <a:xfrm>
            <a:off x="6300192" y="548680"/>
            <a:ext cx="2477922" cy="34563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Kullanılacak materyaller  ;</a:t>
            </a:r>
            <a:endParaRPr lang="tr-TR" dirty="0"/>
          </a:p>
        </p:txBody>
      </p:sp>
      <p:sp>
        <p:nvSpPr>
          <p:cNvPr id="3" name="2 İçerik Yer Tutucusu"/>
          <p:cNvSpPr>
            <a:spLocks noGrp="1"/>
          </p:cNvSpPr>
          <p:nvPr>
            <p:ph idx="4294967295"/>
          </p:nvPr>
        </p:nvSpPr>
        <p:spPr>
          <a:xfrm>
            <a:off x="457200" y="1600200"/>
            <a:ext cx="8229600" cy="4525963"/>
          </a:xfrm>
          <a:prstGeom prst="rect">
            <a:avLst/>
          </a:prstGeom>
        </p:spPr>
        <p:txBody>
          <a:bodyPr/>
          <a:lstStyle/>
          <a:p>
            <a:pPr>
              <a:buBlip>
                <a:blip r:embed="rId2"/>
              </a:buBlip>
            </a:pPr>
            <a:r>
              <a:rPr lang="tr-TR" b="1" dirty="0" smtClean="0"/>
              <a:t> çocuğun  yaşına,</a:t>
            </a:r>
          </a:p>
          <a:p>
            <a:pPr>
              <a:buBlip>
                <a:blip r:embed="rId2"/>
              </a:buBlip>
            </a:pPr>
            <a:r>
              <a:rPr lang="tr-TR" b="1" dirty="0" smtClean="0"/>
              <a:t>Performansına,</a:t>
            </a:r>
          </a:p>
          <a:p>
            <a:pPr>
              <a:buBlip>
                <a:blip r:embed="rId2"/>
              </a:buBlip>
            </a:pPr>
            <a:r>
              <a:rPr lang="tr-TR" b="1" dirty="0" smtClean="0"/>
              <a:t>Yetersizliğine  göre  çeşitlendirilmelidir.</a:t>
            </a:r>
          </a:p>
          <a:p>
            <a:pPr>
              <a:buNone/>
            </a:pPr>
            <a:endParaRPr lang="tr-TR" b="1" dirty="0" smtClean="0"/>
          </a:p>
          <a:p>
            <a:pPr>
              <a:buNone/>
            </a:pPr>
            <a:endParaRPr lang="tr-TR" b="1" dirty="0" smtClean="0"/>
          </a:p>
        </p:txBody>
      </p:sp>
      <p:pic>
        <p:nvPicPr>
          <p:cNvPr id="5" name="4 Resim" descr="DSC02383.JPG"/>
          <p:cNvPicPr>
            <a:picLocks noChangeAspect="1"/>
          </p:cNvPicPr>
          <p:nvPr/>
        </p:nvPicPr>
        <p:blipFill>
          <a:blip r:embed="rId3" cstate="print"/>
          <a:stretch>
            <a:fillRect/>
          </a:stretch>
        </p:blipFill>
        <p:spPr>
          <a:xfrm>
            <a:off x="251520" y="3356992"/>
            <a:ext cx="2736304" cy="3024336"/>
          </a:xfrm>
          <a:prstGeom prst="rect">
            <a:avLst/>
          </a:prstGeom>
        </p:spPr>
      </p:pic>
      <p:pic>
        <p:nvPicPr>
          <p:cNvPr id="6" name="Picture 2" descr="http://www.aileportal.com/thumbnail.php?file=image/cocuk/cocuk_ve_oyun_773063166.jpg&amp;size=article_medium"/>
          <p:cNvPicPr>
            <a:picLocks noChangeAspect="1" noChangeArrowheads="1"/>
          </p:cNvPicPr>
          <p:nvPr/>
        </p:nvPicPr>
        <p:blipFill>
          <a:blip r:embed="rId4" cstate="print"/>
          <a:srcRect/>
          <a:stretch>
            <a:fillRect/>
          </a:stretch>
        </p:blipFill>
        <p:spPr bwMode="auto">
          <a:xfrm>
            <a:off x="6156176" y="188640"/>
            <a:ext cx="2771800" cy="27718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692696"/>
            <a:ext cx="6512511" cy="1143000"/>
          </a:xfrm>
        </p:spPr>
        <p:txBody>
          <a:bodyPr/>
          <a:lstStyle/>
          <a:p>
            <a:r>
              <a:rPr lang="tr-TR" dirty="0" smtClean="0"/>
              <a:t>Destek eğitim odasına alınan öğrencinin uyum süreci çok önemlidir.</a:t>
            </a:r>
            <a:endParaRPr lang="tr-TR" dirty="0"/>
          </a:p>
        </p:txBody>
      </p:sp>
      <p:sp>
        <p:nvSpPr>
          <p:cNvPr id="3" name="2 İçerik Yer Tutucusu"/>
          <p:cNvSpPr>
            <a:spLocks noGrp="1"/>
          </p:cNvSpPr>
          <p:nvPr>
            <p:ph sz="quarter" idx="13"/>
          </p:nvPr>
        </p:nvSpPr>
        <p:spPr>
          <a:xfrm>
            <a:off x="971600" y="2924944"/>
            <a:ext cx="6400800" cy="3474720"/>
          </a:xfrm>
        </p:spPr>
        <p:txBody>
          <a:bodyPr/>
          <a:lstStyle/>
          <a:p>
            <a:endParaRPr lang="tr-TR" dirty="0" smtClean="0"/>
          </a:p>
          <a:p>
            <a:endParaRPr lang="tr-TR" dirty="0" smtClean="0"/>
          </a:p>
          <a:p>
            <a:r>
              <a:rPr lang="tr-TR" dirty="0" smtClean="0"/>
              <a:t>Aileye  ve çocuğa yapılacaklar hakkında  bilgi vermek  gereklidir.</a:t>
            </a:r>
            <a:endParaRPr lang="tr-TR" dirty="0"/>
          </a:p>
        </p:txBody>
      </p:sp>
      <p:pic>
        <p:nvPicPr>
          <p:cNvPr id="1026" name="Picture 2" descr="C:\Users\samsung\Desktop\kurs\resimler\elekt 1.jpg"/>
          <p:cNvPicPr>
            <a:picLocks noChangeAspect="1" noChangeArrowheads="1"/>
          </p:cNvPicPr>
          <p:nvPr/>
        </p:nvPicPr>
        <p:blipFill>
          <a:blip r:embed="rId2" cstate="print"/>
          <a:srcRect/>
          <a:stretch>
            <a:fillRect/>
          </a:stretch>
        </p:blipFill>
        <p:spPr bwMode="auto">
          <a:xfrm>
            <a:off x="5292080" y="4365104"/>
            <a:ext cx="3006080" cy="22664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692696"/>
            <a:ext cx="6512511" cy="1143000"/>
          </a:xfrm>
        </p:spPr>
        <p:txBody>
          <a:bodyPr/>
          <a:lstStyle/>
          <a:p>
            <a:r>
              <a:rPr lang="tr-TR" dirty="0" smtClean="0"/>
              <a:t>Uyum sürecinde;</a:t>
            </a:r>
            <a:endParaRPr lang="tr-TR" dirty="0"/>
          </a:p>
        </p:txBody>
      </p:sp>
      <p:sp>
        <p:nvSpPr>
          <p:cNvPr id="3" name="2 İçerik Yer Tutucusu"/>
          <p:cNvSpPr>
            <a:spLocks noGrp="1"/>
          </p:cNvSpPr>
          <p:nvPr>
            <p:ph sz="quarter" idx="13"/>
          </p:nvPr>
        </p:nvSpPr>
        <p:spPr>
          <a:xfrm>
            <a:off x="1331640" y="2204864"/>
            <a:ext cx="6400800" cy="3474720"/>
          </a:xfrm>
        </p:spPr>
        <p:txBody>
          <a:bodyPr/>
          <a:lstStyle/>
          <a:p>
            <a:r>
              <a:rPr lang="tr-TR" dirty="0" smtClean="0"/>
              <a:t>İlgi  ve yetenek envanteri  yapma,</a:t>
            </a:r>
          </a:p>
          <a:p>
            <a:endParaRPr lang="tr-TR" dirty="0" smtClean="0"/>
          </a:p>
          <a:p>
            <a:r>
              <a:rPr lang="tr-TR" dirty="0" smtClean="0"/>
              <a:t>İhtiyaç analizi yapma,</a:t>
            </a:r>
          </a:p>
          <a:p>
            <a:endParaRPr lang="tr-TR" dirty="0" smtClean="0"/>
          </a:p>
          <a:p>
            <a:r>
              <a:rPr lang="tr-TR" dirty="0" smtClean="0"/>
              <a:t>Veli bilgi formlarını  doldurma</a:t>
            </a:r>
          </a:p>
          <a:p>
            <a:endParaRPr lang="tr-TR" dirty="0" smtClean="0"/>
          </a:p>
          <a:p>
            <a:r>
              <a:rPr lang="tr-TR" dirty="0" smtClean="0"/>
              <a:t>Ders programı  yapılabilir…..</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836712"/>
            <a:ext cx="6512511" cy="1143000"/>
          </a:xfrm>
        </p:spPr>
        <p:txBody>
          <a:bodyPr/>
          <a:lstStyle/>
          <a:p>
            <a:r>
              <a:rPr lang="tr-TR" dirty="0" smtClean="0"/>
              <a:t>Önce bireysel oyunlar oynanıp,sonra grup oyunlarına geçilmelidir….</a:t>
            </a:r>
            <a:endParaRPr lang="tr-TR" dirty="0"/>
          </a:p>
        </p:txBody>
      </p:sp>
      <p:pic>
        <p:nvPicPr>
          <p:cNvPr id="2050" name="Picture 2" descr="C:\Users\samsung\Desktop\kurs\resimler\deney 2.JPG"/>
          <p:cNvPicPr>
            <a:picLocks noChangeAspect="1" noChangeArrowheads="1"/>
          </p:cNvPicPr>
          <p:nvPr/>
        </p:nvPicPr>
        <p:blipFill>
          <a:blip r:embed="rId2" cstate="print"/>
          <a:srcRect/>
          <a:stretch>
            <a:fillRect/>
          </a:stretch>
        </p:blipFill>
        <p:spPr bwMode="auto">
          <a:xfrm>
            <a:off x="0" y="3212977"/>
            <a:ext cx="3497271" cy="36450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7" y="4437112"/>
            <a:ext cx="7190184" cy="1078056"/>
          </a:xfrm>
        </p:spPr>
        <p:txBody>
          <a:bodyPr/>
          <a:lstStyle/>
          <a:p>
            <a:r>
              <a:rPr lang="tr-TR" dirty="0" smtClean="0"/>
              <a:t>Destek odada yapılan etkinlikler  büyük  grupla da  yapılabilir..</a:t>
            </a:r>
            <a:br>
              <a:rPr lang="tr-TR" dirty="0" smtClean="0"/>
            </a:br>
            <a:endParaRPr lang="tr-TR" dirty="0"/>
          </a:p>
        </p:txBody>
      </p:sp>
      <p:sp>
        <p:nvSpPr>
          <p:cNvPr id="3" name="2 İçerik Yer Tutucusu"/>
          <p:cNvSpPr>
            <a:spLocks noGrp="1"/>
          </p:cNvSpPr>
          <p:nvPr>
            <p:ph sz="quarter" idx="13"/>
          </p:nvPr>
        </p:nvSpPr>
        <p:spPr/>
        <p:txBody>
          <a:bodyPr>
            <a:normAutofit/>
          </a:bodyPr>
          <a:lstStyle/>
          <a:p>
            <a:r>
              <a:rPr lang="tr-TR" sz="3600" b="1" dirty="0" smtClean="0"/>
              <a:t>Öğrencinin   sınıftaki ve okuldaki diğer  öğrencilere yardım etmesi ,bilgilerini paylaşması sağlanmalıdır..</a:t>
            </a:r>
          </a:p>
          <a:p>
            <a:endParaRPr lang="tr-TR" sz="36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3" y="4372168"/>
            <a:ext cx="8126288" cy="1143000"/>
          </a:xfrm>
        </p:spPr>
        <p:txBody>
          <a:bodyPr/>
          <a:lstStyle/>
          <a:p>
            <a:r>
              <a:rPr lang="tr-TR" dirty="0" smtClean="0"/>
              <a:t>AİLE VE EĞİTİMCİLERİN OKUYACAĞI GÜZEL BİR KİTAP</a:t>
            </a:r>
            <a:endParaRPr lang="tr-TR" dirty="0"/>
          </a:p>
        </p:txBody>
      </p:sp>
      <p:pic>
        <p:nvPicPr>
          <p:cNvPr id="1026" name="Picture 2" descr="C:\Users\samsung\Desktop\daha dahi çocuk\imagesVHJRWTN5 her çocuk üstün yeteneklidir.jpg"/>
          <p:cNvPicPr>
            <a:picLocks noGrp="1" noChangeAspect="1" noChangeArrowheads="1"/>
          </p:cNvPicPr>
          <p:nvPr>
            <p:ph sz="quarter" idx="13"/>
          </p:nvPr>
        </p:nvPicPr>
        <p:blipFill>
          <a:blip r:embed="rId2" cstate="print"/>
          <a:srcRect/>
          <a:stretch>
            <a:fillRect/>
          </a:stretch>
        </p:blipFill>
        <p:spPr bwMode="auto">
          <a:xfrm>
            <a:off x="3105150" y="476672"/>
            <a:ext cx="5203462" cy="388258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4581128"/>
            <a:ext cx="7416824" cy="1143000"/>
          </a:xfrm>
        </p:spPr>
        <p:txBody>
          <a:bodyPr/>
          <a:lstStyle/>
          <a:p>
            <a:r>
              <a:rPr lang="tr-TR" dirty="0" smtClean="0"/>
              <a:t>QRİDOR  OYUNU : Yaratıcılığı çok geliştiren bir oyun </a:t>
            </a:r>
            <a:endParaRPr lang="tr-TR" dirty="0"/>
          </a:p>
        </p:txBody>
      </p:sp>
      <p:pic>
        <p:nvPicPr>
          <p:cNvPr id="1026" name="Picture 2" descr="C:\Users\samsung\Desktop\untitled.png"/>
          <p:cNvPicPr>
            <a:picLocks noChangeAspect="1" noChangeArrowheads="1"/>
          </p:cNvPicPr>
          <p:nvPr/>
        </p:nvPicPr>
        <p:blipFill>
          <a:blip r:embed="rId2" cstate="print"/>
          <a:srcRect/>
          <a:stretch>
            <a:fillRect/>
          </a:stretch>
        </p:blipFill>
        <p:spPr bwMode="auto">
          <a:xfrm>
            <a:off x="1403648" y="692696"/>
            <a:ext cx="6552728" cy="33672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QRİDOR OYUNU OKUL ÖNCESİ </a:t>
            </a:r>
            <a:endParaRPr lang="tr-TR" dirty="0"/>
          </a:p>
        </p:txBody>
      </p:sp>
      <p:pic>
        <p:nvPicPr>
          <p:cNvPr id="2050" name="Picture 2" descr="C:\Users\samsung\Desktop\untitled1.png"/>
          <p:cNvPicPr>
            <a:picLocks noGrp="1" noChangeAspect="1" noChangeArrowheads="1"/>
          </p:cNvPicPr>
          <p:nvPr>
            <p:ph sz="quarter" idx="13"/>
          </p:nvPr>
        </p:nvPicPr>
        <p:blipFill>
          <a:blip r:embed="rId2" cstate="print"/>
          <a:srcRect/>
          <a:stretch>
            <a:fillRect/>
          </a:stretch>
        </p:blipFill>
        <p:spPr bwMode="auto">
          <a:xfrm>
            <a:off x="1907704" y="476672"/>
            <a:ext cx="5112567" cy="367240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Destek eğitim  odasındaki  örnek çalışmalar </a:t>
            </a:r>
            <a:endParaRPr lang="tr-TR" dirty="0"/>
          </a:p>
        </p:txBody>
      </p:sp>
      <p:pic>
        <p:nvPicPr>
          <p:cNvPr id="4" name="Picture 2" descr="http://www.annenotlari.com/uyeklasor/busra/txurc1kg.jpg"/>
          <p:cNvPicPr>
            <a:picLocks noGrp="1" noChangeAspect="1" noChangeArrowheads="1"/>
          </p:cNvPicPr>
          <p:nvPr>
            <p:ph idx="4294967295"/>
          </p:nvPr>
        </p:nvPicPr>
        <p:blipFill>
          <a:blip r:embed="rId2" cstate="print"/>
          <a:srcRect/>
          <a:stretch>
            <a:fillRect/>
          </a:stretch>
        </p:blipFill>
        <p:spPr bwMode="auto">
          <a:xfrm>
            <a:off x="0" y="0"/>
            <a:ext cx="2272747" cy="4289301"/>
          </a:xfrm>
          <a:prstGeom prst="rect">
            <a:avLst/>
          </a:prstGeom>
          <a:noFill/>
          <a:ln w="9525">
            <a:noFill/>
            <a:miter lim="800000"/>
            <a:headEnd/>
            <a:tailEnd/>
          </a:ln>
        </p:spPr>
      </p:pic>
      <p:pic>
        <p:nvPicPr>
          <p:cNvPr id="5" name="Picture 6" descr="http://resim.maxihayat.net/Plastik-siseden-Kumbara-Yapimi-1.jpg"/>
          <p:cNvPicPr>
            <a:picLocks noChangeAspect="1" noChangeArrowheads="1"/>
          </p:cNvPicPr>
          <p:nvPr/>
        </p:nvPicPr>
        <p:blipFill>
          <a:blip r:embed="rId3" cstate="print"/>
          <a:srcRect/>
          <a:stretch>
            <a:fillRect/>
          </a:stretch>
        </p:blipFill>
        <p:spPr bwMode="auto">
          <a:xfrm>
            <a:off x="5652120" y="476672"/>
            <a:ext cx="3214687" cy="2957512"/>
          </a:xfrm>
          <a:prstGeom prst="rect">
            <a:avLst/>
          </a:prstGeom>
          <a:noFill/>
          <a:ln w="9525">
            <a:noFill/>
            <a:miter lim="800000"/>
            <a:headEnd/>
            <a:tailEnd/>
          </a:ln>
        </p:spPr>
      </p:pic>
      <p:pic>
        <p:nvPicPr>
          <p:cNvPr id="6" name="Picture 6" descr="http://boyalieller.files.wordpress.com/2011/01/crafts_003big.jpg"/>
          <p:cNvPicPr>
            <a:picLocks noChangeAspect="1" noChangeArrowheads="1"/>
          </p:cNvPicPr>
          <p:nvPr/>
        </p:nvPicPr>
        <p:blipFill>
          <a:blip r:embed="rId4" cstate="print"/>
          <a:srcRect/>
          <a:stretch>
            <a:fillRect/>
          </a:stretch>
        </p:blipFill>
        <p:spPr bwMode="auto">
          <a:xfrm>
            <a:off x="2411760" y="188640"/>
            <a:ext cx="2915816" cy="3429000"/>
          </a:xfrm>
          <a:prstGeom prst="rect">
            <a:avLst/>
          </a:prstGeom>
          <a:noFill/>
          <a:ln w="9525">
            <a:noFill/>
            <a:miter lim="800000"/>
            <a:headEnd/>
            <a:tailEnd/>
          </a:ln>
        </p:spPr>
      </p:pic>
      <p:pic>
        <p:nvPicPr>
          <p:cNvPr id="7" name="Picture 6" descr="http://www.fikironline.com/wp-content/uploads/2008/12/pet-sise.jpg"/>
          <p:cNvPicPr>
            <a:picLocks noChangeAspect="1" noChangeArrowheads="1"/>
          </p:cNvPicPr>
          <p:nvPr/>
        </p:nvPicPr>
        <p:blipFill>
          <a:blip r:embed="rId5" cstate="print"/>
          <a:srcRect/>
          <a:stretch>
            <a:fillRect/>
          </a:stretch>
        </p:blipFill>
        <p:spPr bwMode="auto">
          <a:xfrm>
            <a:off x="179512" y="4437112"/>
            <a:ext cx="2268661"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620688"/>
            <a:ext cx="7704856" cy="5832648"/>
          </a:xfrm>
        </p:spPr>
        <p:txBody>
          <a:bodyPr>
            <a:normAutofit/>
          </a:bodyPr>
          <a:lstStyle/>
          <a:p>
            <a:pPr>
              <a:buNone/>
            </a:pPr>
            <a:r>
              <a:rPr lang="tr-TR" sz="2800" b="1" dirty="0" smtClean="0">
                <a:solidFill>
                  <a:schemeClr val="accent2">
                    <a:lumMod val="50000"/>
                  </a:schemeClr>
                </a:solidFill>
              </a:rPr>
              <a:t>MİLLÎ EĞİTİM BAKANLIĞI OKUL ÖNCESİ EĞİTİM VE</a:t>
            </a:r>
          </a:p>
          <a:p>
            <a:pPr>
              <a:buNone/>
            </a:pPr>
            <a:r>
              <a:rPr lang="tr-TR" sz="2800" b="1" dirty="0" smtClean="0">
                <a:solidFill>
                  <a:schemeClr val="accent2">
                    <a:lumMod val="50000"/>
                  </a:schemeClr>
                </a:solidFill>
              </a:rPr>
              <a:t>İLKÖĞRETİM KURUMLARI YÖNETMELİĞİ</a:t>
            </a:r>
          </a:p>
          <a:p>
            <a:pPr>
              <a:buNone/>
            </a:pPr>
            <a:r>
              <a:rPr lang="tr-TR" sz="2800" b="1" dirty="0" smtClean="0">
                <a:solidFill>
                  <a:schemeClr val="accent2">
                    <a:lumMod val="50000"/>
                  </a:schemeClr>
                </a:solidFill>
                <a:hlinkClick r:id="rId2" action="ppaction://hlinkfile"/>
              </a:rPr>
              <a:t>(</a:t>
            </a:r>
            <a:r>
              <a:rPr lang="tr-TR" b="1" dirty="0" smtClean="0">
                <a:hlinkClick r:id="rId2" action="ppaction://hlinkfile"/>
              </a:rPr>
              <a:t>26-07-2014 -29072  RG</a:t>
            </a:r>
            <a:r>
              <a:rPr lang="tr-TR" b="1" dirty="0">
                <a:hlinkClick r:id="rId2" action="ppaction://hlinkfile"/>
              </a:rPr>
              <a:t>)</a:t>
            </a:r>
            <a:r>
              <a:rPr lang="tr-TR" b="1" dirty="0"/>
              <a:t> </a:t>
            </a:r>
            <a:r>
              <a:rPr lang="tr-TR" b="1" dirty="0" smtClean="0"/>
              <a:t> </a:t>
            </a:r>
          </a:p>
          <a:p>
            <a:pPr>
              <a:buNone/>
            </a:pPr>
            <a:endParaRPr lang="tr-TR" b="1" dirty="0" smtClean="0"/>
          </a:p>
          <a:p>
            <a:pPr>
              <a:buNone/>
            </a:pPr>
            <a:r>
              <a:rPr lang="tr-TR" b="1" dirty="0" smtClean="0"/>
              <a:t>(DEĞİŞEN SON YÖNETMELİKLER)</a:t>
            </a:r>
            <a:endParaRPr lang="tr-TR" b="1" dirty="0"/>
          </a:p>
        </p:txBody>
      </p:sp>
    </p:spTree>
    <p:extLst>
      <p:ext uri="{BB962C8B-B14F-4D97-AF65-F5344CB8AC3E}">
        <p14:creationId xmlns:p14="http://schemas.microsoft.com/office/powerpoint/2010/main" xmlns="" val="3994479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Destek eğitim  odasındaki  örnek çalışmalar </a:t>
            </a:r>
            <a:endParaRPr lang="tr-TR" dirty="0"/>
          </a:p>
        </p:txBody>
      </p:sp>
      <p:pic>
        <p:nvPicPr>
          <p:cNvPr id="1026" name="Picture 2" descr="C:\Users\samsung\Desktop\101MSDCF\DSC02390.JPG"/>
          <p:cNvPicPr>
            <a:picLocks noGrp="1" noChangeAspect="1" noChangeArrowheads="1"/>
          </p:cNvPicPr>
          <p:nvPr>
            <p:ph idx="4294967295"/>
          </p:nvPr>
        </p:nvPicPr>
        <p:blipFill>
          <a:blip r:embed="rId2" cstate="print"/>
          <a:srcRect/>
          <a:stretch>
            <a:fillRect/>
          </a:stretch>
        </p:blipFill>
        <p:spPr bwMode="auto">
          <a:xfrm>
            <a:off x="179513" y="188640"/>
            <a:ext cx="3960440" cy="4465546"/>
          </a:xfrm>
          <a:prstGeom prst="rect">
            <a:avLst/>
          </a:prstGeom>
          <a:noFill/>
        </p:spPr>
      </p:pic>
      <p:pic>
        <p:nvPicPr>
          <p:cNvPr id="1027" name="Picture 3" descr="C:\Users\samsung\Desktop\şakirehanım video ve resimler\DSC01790.JPG"/>
          <p:cNvPicPr>
            <a:picLocks noChangeAspect="1" noChangeArrowheads="1"/>
          </p:cNvPicPr>
          <p:nvPr/>
        </p:nvPicPr>
        <p:blipFill>
          <a:blip r:embed="rId3" cstate="print"/>
          <a:srcRect/>
          <a:stretch>
            <a:fillRect/>
          </a:stretch>
        </p:blipFill>
        <p:spPr bwMode="auto">
          <a:xfrm>
            <a:off x="4932040" y="260648"/>
            <a:ext cx="3419872" cy="410445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8892480" cy="1143000"/>
          </a:xfrm>
        </p:spPr>
        <p:txBody>
          <a:bodyPr/>
          <a:lstStyle/>
          <a:p>
            <a:r>
              <a:rPr lang="tr-TR" dirty="0" smtClean="0"/>
              <a:t>Destek Odada Yapılabilecek Çalışmalar</a:t>
            </a:r>
            <a:endParaRPr lang="tr-TR" dirty="0"/>
          </a:p>
        </p:txBody>
      </p:sp>
      <p:sp>
        <p:nvSpPr>
          <p:cNvPr id="3" name="2 İçerik Yer Tutucusu"/>
          <p:cNvSpPr>
            <a:spLocks noGrp="1"/>
          </p:cNvSpPr>
          <p:nvPr>
            <p:ph sz="quarter" idx="13"/>
          </p:nvPr>
        </p:nvSpPr>
        <p:spPr>
          <a:xfrm>
            <a:off x="1331640" y="2132856"/>
            <a:ext cx="6336704" cy="4320480"/>
          </a:xfrm>
        </p:spPr>
        <p:txBody>
          <a:bodyPr>
            <a:normAutofit lnSpcReduction="10000"/>
          </a:bodyPr>
          <a:lstStyle/>
          <a:p>
            <a:endParaRPr lang="tr-TR" dirty="0" smtClean="0"/>
          </a:p>
          <a:p>
            <a:pPr>
              <a:buNone/>
            </a:pPr>
            <a:r>
              <a:rPr lang="tr-TR" sz="2800" dirty="0" smtClean="0"/>
              <a:t>1- Zeka Oyunları Eğitimi- Kursu</a:t>
            </a:r>
          </a:p>
          <a:p>
            <a:pPr>
              <a:buNone/>
            </a:pPr>
            <a:r>
              <a:rPr lang="tr-TR" sz="2800" dirty="0" smtClean="0"/>
              <a:t>2- Okul Öncesinde Bilim-Çocuk Programları </a:t>
            </a:r>
          </a:p>
          <a:p>
            <a:pPr>
              <a:buNone/>
            </a:pPr>
            <a:r>
              <a:rPr lang="tr-TR" sz="2800" dirty="0" smtClean="0"/>
              <a:t>(DENEY ÇALIŞMALARI: İllüzyon nasıl oluşur?, Volkanlar nasıl oluşur? )</a:t>
            </a:r>
          </a:p>
          <a:p>
            <a:pPr>
              <a:buNone/>
            </a:pPr>
            <a:r>
              <a:rPr lang="tr-TR" sz="2800" dirty="0" smtClean="0"/>
              <a:t>3- Takım ruhunu geliştirecek oyunlar</a:t>
            </a:r>
          </a:p>
          <a:p>
            <a:pPr>
              <a:buNone/>
            </a:pPr>
            <a:r>
              <a:rPr lang="tr-TR" sz="2800" dirty="0" smtClean="0"/>
              <a:t>4- Kapla Oyunu (Denge Oyunu)</a:t>
            </a:r>
          </a:p>
          <a:p>
            <a:pPr>
              <a:buNone/>
            </a:pPr>
            <a:r>
              <a:rPr lang="tr-TR" sz="2800" dirty="0" smtClean="0"/>
              <a:t>5- Yel değirmeni yapma…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60648"/>
            <a:ext cx="7128792" cy="1143000"/>
          </a:xfrm>
        </p:spPr>
        <p:txBody>
          <a:bodyPr/>
          <a:lstStyle/>
          <a:p>
            <a:r>
              <a:rPr lang="tr-TR" dirty="0" smtClean="0"/>
              <a:t>ZEKA OYUNLARI DERSİ</a:t>
            </a:r>
            <a:endParaRPr lang="tr-TR" dirty="0"/>
          </a:p>
        </p:txBody>
      </p:sp>
      <p:sp>
        <p:nvSpPr>
          <p:cNvPr id="3" name="2 İçerik Yer Tutucusu"/>
          <p:cNvSpPr>
            <a:spLocks noGrp="1"/>
          </p:cNvSpPr>
          <p:nvPr>
            <p:ph sz="quarter" idx="13"/>
          </p:nvPr>
        </p:nvSpPr>
        <p:spPr>
          <a:xfrm>
            <a:off x="1187624" y="908720"/>
            <a:ext cx="6400800" cy="3474720"/>
          </a:xfrm>
        </p:spPr>
        <p:txBody>
          <a:bodyPr/>
          <a:lstStyle/>
          <a:p>
            <a:endParaRPr lang="tr-TR" dirty="0" smtClean="0"/>
          </a:p>
          <a:p>
            <a:r>
              <a:rPr lang="tr-TR" sz="2800" b="1" dirty="0" smtClean="0"/>
              <a:t>TALİM TERBİYE KURULUNUN SİTESİNDE ZEKA OYUNLARI DERSİ MÜFREDATI  VARDIR.</a:t>
            </a:r>
          </a:p>
          <a:p>
            <a:endParaRPr lang="tr-TR" dirty="0" smtClean="0"/>
          </a:p>
          <a:p>
            <a:pPr>
              <a:buNone/>
            </a:pPr>
            <a:endParaRPr lang="tr-TR" dirty="0"/>
          </a:p>
        </p:txBody>
      </p:sp>
      <p:pic>
        <p:nvPicPr>
          <p:cNvPr id="1026" name="Picture 2" descr="C:\Users\samsung\Desktop\untitled.png"/>
          <p:cNvPicPr>
            <a:picLocks noChangeAspect="1" noChangeArrowheads="1"/>
          </p:cNvPicPr>
          <p:nvPr/>
        </p:nvPicPr>
        <p:blipFill>
          <a:blip r:embed="rId2" cstate="print"/>
          <a:srcRect/>
          <a:stretch>
            <a:fillRect/>
          </a:stretch>
        </p:blipFill>
        <p:spPr bwMode="auto">
          <a:xfrm>
            <a:off x="2051720" y="2852936"/>
            <a:ext cx="3960440" cy="364502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KAPLA OYUNU</a:t>
            </a:r>
            <a:endParaRPr lang="tr-TR" dirty="0"/>
          </a:p>
        </p:txBody>
      </p:sp>
      <p:pic>
        <p:nvPicPr>
          <p:cNvPr id="4" name="kapla construction destruction domino   double spirale.mp4">
            <a:hlinkClick r:id="" action="ppaction://media"/>
          </p:cNvPr>
          <p:cNvPicPr>
            <a:picLocks noGrp="1" noRot="1" noChangeAspect="1"/>
          </p:cNvPicPr>
          <p:nvPr>
            <p:ph sz="quarter" idx="13"/>
            <a:videoFile r:link="rId1"/>
          </p:nvPr>
        </p:nvPicPr>
        <p:blipFill>
          <a:blip r:embed="rId3" cstate="print"/>
          <a:stretch>
            <a:fillRect/>
          </a:stretch>
        </p:blipFill>
        <p:spPr>
          <a:xfrm>
            <a:off x="2057400" y="755650"/>
            <a:ext cx="4572000" cy="3429000"/>
          </a:xfrm>
          <a:prstGeom prst="rect">
            <a:avLst/>
          </a:prstGeom>
        </p:spPr>
      </p:pic>
      <p:sp>
        <p:nvSpPr>
          <p:cNvPr id="5" name="4 Metin kutusu"/>
          <p:cNvSpPr txBox="1"/>
          <p:nvPr/>
        </p:nvSpPr>
        <p:spPr>
          <a:xfrm>
            <a:off x="539552" y="5805264"/>
            <a:ext cx="7992888" cy="830997"/>
          </a:xfrm>
          <a:prstGeom prst="rect">
            <a:avLst/>
          </a:prstGeom>
          <a:noFill/>
        </p:spPr>
        <p:txBody>
          <a:bodyPr wrap="square" rtlCol="0">
            <a:spAutoFit/>
          </a:bodyPr>
          <a:lstStyle/>
          <a:p>
            <a:r>
              <a:rPr lang="tr-TR" sz="2400" b="1" dirty="0" smtClean="0"/>
              <a:t>YARATICILIĞI  GELİŞTİREN EN İYİ OYUNLARDAN BİRİ</a:t>
            </a:r>
            <a:endParaRPr lang="tr-TR" sz="2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388424" cy="1143000"/>
          </a:xfrm>
        </p:spPr>
        <p:txBody>
          <a:bodyPr/>
          <a:lstStyle/>
          <a:p>
            <a:r>
              <a:rPr lang="tr-TR" dirty="0" smtClean="0"/>
              <a:t>Destek Odada Yapılabilecek Çalışmalar</a:t>
            </a:r>
            <a:endParaRPr lang="tr-TR" dirty="0"/>
          </a:p>
        </p:txBody>
      </p:sp>
      <p:sp>
        <p:nvSpPr>
          <p:cNvPr id="3" name="2 İçerik Yer Tutucusu"/>
          <p:cNvSpPr>
            <a:spLocks noGrp="1"/>
          </p:cNvSpPr>
          <p:nvPr>
            <p:ph sz="quarter" idx="13"/>
          </p:nvPr>
        </p:nvSpPr>
        <p:spPr>
          <a:xfrm>
            <a:off x="899592" y="2276872"/>
            <a:ext cx="6984776" cy="3888432"/>
          </a:xfrm>
        </p:spPr>
        <p:txBody>
          <a:bodyPr>
            <a:noAutofit/>
          </a:bodyPr>
          <a:lstStyle/>
          <a:p>
            <a:pPr>
              <a:buNone/>
            </a:pPr>
            <a:r>
              <a:rPr lang="tr-TR" sz="2800" dirty="0" smtClean="0"/>
              <a:t>6- Yanardağ Çalışması</a:t>
            </a:r>
          </a:p>
          <a:p>
            <a:pPr>
              <a:buNone/>
            </a:pPr>
            <a:r>
              <a:rPr lang="tr-TR" sz="2800" dirty="0" smtClean="0"/>
              <a:t>7- Lehim Çalışmaları</a:t>
            </a:r>
          </a:p>
          <a:p>
            <a:pPr>
              <a:buNone/>
            </a:pPr>
            <a:r>
              <a:rPr lang="tr-TR" sz="2800" dirty="0" smtClean="0"/>
              <a:t>8- Lamba –Devre Çalışmaları</a:t>
            </a:r>
          </a:p>
          <a:p>
            <a:pPr>
              <a:buNone/>
            </a:pPr>
            <a:r>
              <a:rPr lang="tr-TR" sz="2800" dirty="0" smtClean="0"/>
              <a:t>9- Renk Cümbüşü Pervane Çalışmaları</a:t>
            </a:r>
          </a:p>
          <a:p>
            <a:pPr>
              <a:buNone/>
            </a:pPr>
            <a:r>
              <a:rPr lang="tr-TR" sz="2800" dirty="0" smtClean="0"/>
              <a:t>10-Robot Çalışmaları </a:t>
            </a:r>
          </a:p>
          <a:p>
            <a:pPr>
              <a:buNone/>
            </a:pPr>
            <a:r>
              <a:rPr lang="tr-TR" sz="2800" dirty="0" smtClean="0"/>
              <a:t>11- Gece Gözlemleri </a:t>
            </a:r>
          </a:p>
          <a:p>
            <a:pPr>
              <a:buNone/>
            </a:pPr>
            <a:r>
              <a:rPr lang="tr-TR" sz="2800" dirty="0" smtClean="0"/>
              <a:t>12- Drama Çalışmaları ( Rol Yapma)</a:t>
            </a:r>
          </a:p>
          <a:p>
            <a:pPr>
              <a:buNone/>
            </a:pPr>
            <a:r>
              <a:rPr lang="tr-TR" sz="2800" dirty="0" smtClean="0"/>
              <a:t>13- Sanatsal Çalışmalar (Ebru Çalışmaları)</a:t>
            </a:r>
            <a:endParaRPr lang="tr-TR"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8892480" cy="1143000"/>
          </a:xfrm>
        </p:spPr>
        <p:txBody>
          <a:bodyPr/>
          <a:lstStyle/>
          <a:p>
            <a:r>
              <a:rPr lang="tr-TR" dirty="0" smtClean="0"/>
              <a:t>Destek Odada Yapılabilecek Çalışmalar</a:t>
            </a:r>
            <a:endParaRPr lang="tr-TR" dirty="0"/>
          </a:p>
        </p:txBody>
      </p:sp>
      <p:sp>
        <p:nvSpPr>
          <p:cNvPr id="3" name="2 İçerik Yer Tutucusu"/>
          <p:cNvSpPr>
            <a:spLocks noGrp="1"/>
          </p:cNvSpPr>
          <p:nvPr>
            <p:ph sz="quarter" idx="13"/>
          </p:nvPr>
        </p:nvSpPr>
        <p:spPr>
          <a:xfrm>
            <a:off x="1331640" y="2132856"/>
            <a:ext cx="6336704" cy="4320480"/>
          </a:xfrm>
        </p:spPr>
        <p:txBody>
          <a:bodyPr>
            <a:normAutofit lnSpcReduction="10000"/>
          </a:bodyPr>
          <a:lstStyle/>
          <a:p>
            <a:endParaRPr lang="tr-TR" dirty="0" smtClean="0"/>
          </a:p>
          <a:p>
            <a:pPr>
              <a:buNone/>
            </a:pPr>
            <a:r>
              <a:rPr lang="tr-TR" sz="2800" dirty="0" smtClean="0"/>
              <a:t>14- Yazarlık Çalışması  (Hikaye kartları seçerek belli bir konuda hikaye yazma)</a:t>
            </a:r>
          </a:p>
          <a:p>
            <a:pPr>
              <a:buNone/>
            </a:pPr>
            <a:r>
              <a:rPr lang="tr-TR" sz="2800" dirty="0" smtClean="0"/>
              <a:t>15- Güneş Saati (Zaman kavramını bulma)</a:t>
            </a:r>
          </a:p>
          <a:p>
            <a:pPr>
              <a:buNone/>
            </a:pPr>
            <a:r>
              <a:rPr lang="tr-TR" sz="2800" dirty="0" smtClean="0"/>
              <a:t>16- Galaksi yapma-top boyama</a:t>
            </a:r>
          </a:p>
          <a:p>
            <a:pPr>
              <a:buNone/>
            </a:pPr>
            <a:r>
              <a:rPr lang="tr-TR" sz="2800" dirty="0" smtClean="0"/>
              <a:t>17- Mikroskop İnceleme</a:t>
            </a:r>
          </a:p>
          <a:p>
            <a:pPr>
              <a:buNone/>
            </a:pPr>
            <a:r>
              <a:rPr lang="tr-TR" sz="2800" dirty="0" smtClean="0"/>
              <a:t>18- Kalemlerden inşaat çalışması</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20688"/>
            <a:ext cx="8280920" cy="1143000"/>
          </a:xfrm>
        </p:spPr>
        <p:txBody>
          <a:bodyPr/>
          <a:lstStyle/>
          <a:p>
            <a:r>
              <a:rPr lang="tr-TR" dirty="0" smtClean="0"/>
              <a:t>Destek Odada Yapılabilecek Çalışmalar</a:t>
            </a:r>
            <a:endParaRPr lang="tr-TR" dirty="0"/>
          </a:p>
        </p:txBody>
      </p:sp>
      <p:sp>
        <p:nvSpPr>
          <p:cNvPr id="3" name="2 İçerik Yer Tutucusu"/>
          <p:cNvSpPr>
            <a:spLocks noGrp="1"/>
          </p:cNvSpPr>
          <p:nvPr>
            <p:ph sz="quarter" idx="13"/>
          </p:nvPr>
        </p:nvSpPr>
        <p:spPr>
          <a:xfrm>
            <a:off x="1331640" y="2060848"/>
            <a:ext cx="6400800" cy="3474720"/>
          </a:xfrm>
        </p:spPr>
        <p:txBody>
          <a:bodyPr/>
          <a:lstStyle/>
          <a:p>
            <a:endParaRPr lang="tr-TR" dirty="0" smtClean="0"/>
          </a:p>
          <a:p>
            <a:pPr>
              <a:buNone/>
            </a:pPr>
            <a:endParaRPr lang="tr-TR" dirty="0" smtClean="0"/>
          </a:p>
          <a:p>
            <a:pPr>
              <a:buNone/>
            </a:pPr>
            <a:r>
              <a:rPr lang="tr-TR" dirty="0" smtClean="0"/>
              <a:t>19- Kukla  Üretme</a:t>
            </a:r>
          </a:p>
          <a:p>
            <a:pPr>
              <a:buNone/>
            </a:pPr>
            <a:r>
              <a:rPr lang="tr-TR" dirty="0" smtClean="0"/>
              <a:t>20- Senaryo  Yazma  çalışması</a:t>
            </a:r>
          </a:p>
          <a:p>
            <a:pPr>
              <a:buNone/>
            </a:pPr>
            <a:r>
              <a:rPr lang="tr-TR" dirty="0" smtClean="0"/>
              <a:t>21- Film çekme çalışması </a:t>
            </a:r>
          </a:p>
          <a:p>
            <a:pPr>
              <a:buNone/>
            </a:pPr>
            <a:r>
              <a:rPr lang="tr-TR" dirty="0" smtClean="0"/>
              <a:t>22- Kendi yaratıcı hayvanını üret,</a:t>
            </a:r>
          </a:p>
          <a:p>
            <a:pPr>
              <a:buNone/>
            </a:pPr>
            <a:r>
              <a:rPr lang="tr-TR" dirty="0" smtClean="0"/>
              <a:t>tasarla….</a:t>
            </a:r>
          </a:p>
        </p:txBody>
      </p:sp>
      <p:pic>
        <p:nvPicPr>
          <p:cNvPr id="1026" name="Picture 2" descr="C:\Users\samsung\Desktop\images.jpg"/>
          <p:cNvPicPr>
            <a:picLocks noChangeAspect="1" noChangeArrowheads="1"/>
          </p:cNvPicPr>
          <p:nvPr/>
        </p:nvPicPr>
        <p:blipFill>
          <a:blip r:embed="rId2" cstate="print"/>
          <a:srcRect/>
          <a:stretch>
            <a:fillRect/>
          </a:stretch>
        </p:blipFill>
        <p:spPr bwMode="auto">
          <a:xfrm>
            <a:off x="5940152" y="2492896"/>
            <a:ext cx="2438400" cy="396044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Kalemlerle Çalışma</a:t>
            </a:r>
            <a:endParaRPr lang="tr-TR" dirty="0"/>
          </a:p>
        </p:txBody>
      </p:sp>
      <p:pic>
        <p:nvPicPr>
          <p:cNvPr id="15362" name="Picture 2" descr="C:\Users\samsung\Desktop\kurs\resimler\zihin atölyesi 1.JPG"/>
          <p:cNvPicPr>
            <a:picLocks noGrp="1" noChangeAspect="1" noChangeArrowheads="1"/>
          </p:cNvPicPr>
          <p:nvPr>
            <p:ph sz="quarter" idx="13"/>
          </p:nvPr>
        </p:nvPicPr>
        <p:blipFill>
          <a:blip r:embed="rId2" cstate="print"/>
          <a:srcRect/>
          <a:stretch>
            <a:fillRect/>
          </a:stretch>
        </p:blipFill>
        <p:spPr bwMode="auto">
          <a:xfrm>
            <a:off x="2915816" y="836712"/>
            <a:ext cx="3600400" cy="347503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Lehim Çalışması</a:t>
            </a:r>
            <a:endParaRPr lang="tr-TR" dirty="0"/>
          </a:p>
        </p:txBody>
      </p:sp>
      <p:pic>
        <p:nvPicPr>
          <p:cNvPr id="3074" name="Picture 2" descr="C:\Users\samsung\Desktop\kurs\resimler\elekt 2.jpg"/>
          <p:cNvPicPr>
            <a:picLocks noGrp="1" noChangeAspect="1" noChangeArrowheads="1"/>
          </p:cNvPicPr>
          <p:nvPr>
            <p:ph sz="quarter" idx="13"/>
          </p:nvPr>
        </p:nvPicPr>
        <p:blipFill>
          <a:blip r:embed="rId2" cstate="print"/>
          <a:srcRect/>
          <a:stretch>
            <a:fillRect/>
          </a:stretch>
        </p:blipFill>
        <p:spPr bwMode="auto">
          <a:xfrm>
            <a:off x="1755335" y="731838"/>
            <a:ext cx="5176130" cy="34750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Robot Çalışması</a:t>
            </a:r>
            <a:endParaRPr lang="tr-TR" dirty="0"/>
          </a:p>
        </p:txBody>
      </p:sp>
      <p:pic>
        <p:nvPicPr>
          <p:cNvPr id="4098" name="Picture 2" descr="C:\Users\samsung\Desktop\kurs\resimler\elekt 4.JPG"/>
          <p:cNvPicPr>
            <a:picLocks noGrp="1" noChangeAspect="1" noChangeArrowheads="1"/>
          </p:cNvPicPr>
          <p:nvPr>
            <p:ph sz="quarter" idx="13"/>
          </p:nvPr>
        </p:nvPicPr>
        <p:blipFill>
          <a:blip r:embed="rId2" cstate="print"/>
          <a:srcRect/>
          <a:stretch>
            <a:fillRect/>
          </a:stretch>
        </p:blipFill>
        <p:spPr bwMode="auto">
          <a:xfrm>
            <a:off x="1747847" y="731838"/>
            <a:ext cx="5191105" cy="34750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43000" y="731520"/>
            <a:ext cx="7245424" cy="5505792"/>
          </a:xfrm>
        </p:spPr>
        <p:txBody>
          <a:bodyPr/>
          <a:lstStyle/>
          <a:p>
            <a:r>
              <a:rPr lang="tr-TR" b="1" dirty="0" smtClean="0"/>
              <a:t>Destek eğitim odası açılması</a:t>
            </a:r>
            <a:endParaRPr lang="tr-TR" dirty="0" smtClean="0"/>
          </a:p>
          <a:p>
            <a:r>
              <a:rPr lang="tr-TR" b="1" dirty="0" smtClean="0"/>
              <a:t>MADDE 84 –</a:t>
            </a:r>
            <a:r>
              <a:rPr lang="tr-TR" dirty="0" smtClean="0"/>
              <a:t> (1) Kaynaştırma öğrencileri ile özel yetenekli öğrenciler için okul öncesi eğitim ve ilköğretim kurumlarında özel eğitim desteği verilmesi amacıyla okulun fiziki imkânları doğrultusunda destek eğitim odası açılabilir.</a:t>
            </a:r>
          </a:p>
          <a:p>
            <a:pPr>
              <a:buNone/>
            </a:pPr>
            <a:endParaRPr lang="tr-TR" dirty="0" smtClean="0"/>
          </a:p>
          <a:p>
            <a:r>
              <a:rPr lang="tr-TR" dirty="0" smtClean="0"/>
              <a:t>(2) Destek eğitim odasındaki eğitim hizmetleri, ilgili mevzuat hükümleri doğrultusunda yürütülür.</a:t>
            </a:r>
          </a:p>
          <a:p>
            <a:pPr>
              <a:buNone/>
            </a:pPr>
            <a:endParaRPr lang="tr-TR" dirty="0" smtClean="0"/>
          </a:p>
          <a:p>
            <a:r>
              <a:rPr lang="tr-TR" dirty="0" smtClean="0"/>
              <a:t>(3) Destek eğitim odasının öğretim materyalleri ve donanım ihtiyaçları öğrencilerin ihtiyaç ve özellikleri dikkate alınarak sağlanır.</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Renk Çarkı Yapma </a:t>
            </a:r>
            <a:endParaRPr lang="tr-TR" dirty="0"/>
          </a:p>
        </p:txBody>
      </p:sp>
      <p:pic>
        <p:nvPicPr>
          <p:cNvPr id="5122" name="Picture 2" descr="C:\Users\samsung\Desktop\kurs\resimler\elekt 5.JPG"/>
          <p:cNvPicPr>
            <a:picLocks noGrp="1" noChangeAspect="1" noChangeArrowheads="1"/>
          </p:cNvPicPr>
          <p:nvPr>
            <p:ph sz="quarter" idx="13"/>
          </p:nvPr>
        </p:nvPicPr>
        <p:blipFill>
          <a:blip r:embed="rId2" cstate="print"/>
          <a:srcRect/>
          <a:stretch>
            <a:fillRect/>
          </a:stretch>
        </p:blipFill>
        <p:spPr bwMode="auto">
          <a:xfrm>
            <a:off x="1747847" y="731838"/>
            <a:ext cx="5191105" cy="347503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Pervane Yapma</a:t>
            </a:r>
            <a:endParaRPr lang="tr-TR" dirty="0"/>
          </a:p>
        </p:txBody>
      </p:sp>
      <p:pic>
        <p:nvPicPr>
          <p:cNvPr id="6146" name="Picture 2" descr="C:\Users\samsung\Desktop\kurs\resimler\elekt 8.JPG"/>
          <p:cNvPicPr>
            <a:picLocks noGrp="1" noChangeAspect="1" noChangeArrowheads="1"/>
          </p:cNvPicPr>
          <p:nvPr>
            <p:ph sz="quarter" idx="13"/>
          </p:nvPr>
        </p:nvPicPr>
        <p:blipFill>
          <a:blip r:embed="rId2" cstate="print"/>
          <a:srcRect/>
          <a:stretch>
            <a:fillRect/>
          </a:stretch>
        </p:blipFill>
        <p:spPr bwMode="auto">
          <a:xfrm>
            <a:off x="1747847" y="731838"/>
            <a:ext cx="5191105" cy="347503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Gözlem Yapma</a:t>
            </a:r>
            <a:endParaRPr lang="tr-TR" dirty="0"/>
          </a:p>
        </p:txBody>
      </p:sp>
      <p:pic>
        <p:nvPicPr>
          <p:cNvPr id="7170" name="Picture 2" descr="C:\Users\samsung\Desktop\kurs\resimler\gece 6 (2).jpg"/>
          <p:cNvPicPr>
            <a:picLocks noGrp="1" noChangeAspect="1" noChangeArrowheads="1"/>
          </p:cNvPicPr>
          <p:nvPr>
            <p:ph sz="quarter" idx="13"/>
          </p:nvPr>
        </p:nvPicPr>
        <p:blipFill>
          <a:blip r:embed="rId2" cstate="print"/>
          <a:srcRect/>
          <a:stretch>
            <a:fillRect/>
          </a:stretch>
        </p:blipFill>
        <p:spPr bwMode="auto">
          <a:xfrm>
            <a:off x="3040261" y="731838"/>
            <a:ext cx="2606278" cy="347503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Renk Cümbüşü Yapma</a:t>
            </a:r>
            <a:endParaRPr lang="tr-TR" dirty="0"/>
          </a:p>
        </p:txBody>
      </p:sp>
      <p:pic>
        <p:nvPicPr>
          <p:cNvPr id="8194" name="Picture 2" descr="C:\Users\samsung\Desktop\kurs\resimler\tv 2.JPG"/>
          <p:cNvPicPr>
            <a:picLocks noGrp="1" noChangeAspect="1" noChangeArrowheads="1"/>
          </p:cNvPicPr>
          <p:nvPr>
            <p:ph sz="quarter" idx="13"/>
          </p:nvPr>
        </p:nvPicPr>
        <p:blipFill>
          <a:blip r:embed="rId2" cstate="print"/>
          <a:srcRect/>
          <a:stretch>
            <a:fillRect/>
          </a:stretch>
        </p:blipFill>
        <p:spPr bwMode="auto">
          <a:xfrm>
            <a:off x="2017135" y="731838"/>
            <a:ext cx="4652529" cy="347503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Ebru Yapma</a:t>
            </a:r>
            <a:endParaRPr lang="tr-TR" dirty="0"/>
          </a:p>
        </p:txBody>
      </p:sp>
      <p:pic>
        <p:nvPicPr>
          <p:cNvPr id="9218" name="Picture 2" descr="C:\Users\samsung\Desktop\kurs\resimler\yaz (10).jpg"/>
          <p:cNvPicPr>
            <a:picLocks noGrp="1" noChangeAspect="1" noChangeArrowheads="1"/>
          </p:cNvPicPr>
          <p:nvPr>
            <p:ph sz="quarter" idx="13"/>
          </p:nvPr>
        </p:nvPicPr>
        <p:blipFill>
          <a:blip r:embed="rId2" cstate="print"/>
          <a:srcRect/>
          <a:stretch>
            <a:fillRect/>
          </a:stretch>
        </p:blipFill>
        <p:spPr bwMode="auto">
          <a:xfrm>
            <a:off x="1738394" y="731838"/>
            <a:ext cx="5210012" cy="347503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Pervane Yapma</a:t>
            </a:r>
            <a:endParaRPr lang="tr-TR" dirty="0"/>
          </a:p>
        </p:txBody>
      </p:sp>
      <p:pic>
        <p:nvPicPr>
          <p:cNvPr id="10242" name="Picture 2" descr="C:\Users\samsung\Desktop\kurs\resimler\atölye (12).jpg"/>
          <p:cNvPicPr>
            <a:picLocks noGrp="1" noChangeAspect="1" noChangeArrowheads="1"/>
          </p:cNvPicPr>
          <p:nvPr>
            <p:ph sz="quarter" idx="13"/>
          </p:nvPr>
        </p:nvPicPr>
        <p:blipFill>
          <a:blip r:embed="rId2" cstate="print"/>
          <a:srcRect/>
          <a:stretch>
            <a:fillRect/>
          </a:stretch>
        </p:blipFill>
        <p:spPr bwMode="auto">
          <a:xfrm>
            <a:off x="2026708" y="731838"/>
            <a:ext cx="4633383" cy="347503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msung\Desktop\kurs\resimler\atölye 7.jpg"/>
          <p:cNvPicPr>
            <a:picLocks noGrp="1" noChangeAspect="1" noChangeArrowheads="1"/>
          </p:cNvPicPr>
          <p:nvPr>
            <p:ph sz="quarter" idx="13"/>
          </p:nvPr>
        </p:nvPicPr>
        <p:blipFill>
          <a:blip r:embed="rId2" cstate="print"/>
          <a:srcRect/>
          <a:stretch>
            <a:fillRect/>
          </a:stretch>
        </p:blipFill>
        <p:spPr bwMode="auto">
          <a:xfrm>
            <a:off x="1547664" y="980728"/>
            <a:ext cx="5904656" cy="5400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Yanardağ Yapma</a:t>
            </a:r>
            <a:endParaRPr lang="tr-TR" dirty="0"/>
          </a:p>
        </p:txBody>
      </p:sp>
      <p:pic>
        <p:nvPicPr>
          <p:cNvPr id="12290" name="Picture 2" descr="C:\Users\samsung\Desktop\kurs\resimler\deney0 (2).JPG"/>
          <p:cNvPicPr>
            <a:picLocks noGrp="1" noChangeAspect="1" noChangeArrowheads="1"/>
          </p:cNvPicPr>
          <p:nvPr>
            <p:ph sz="quarter" idx="13"/>
          </p:nvPr>
        </p:nvPicPr>
        <p:blipFill>
          <a:blip r:embed="rId2" cstate="print"/>
          <a:srcRect/>
          <a:stretch>
            <a:fillRect/>
          </a:stretch>
        </p:blipFill>
        <p:spPr bwMode="auto">
          <a:xfrm>
            <a:off x="1737122" y="731838"/>
            <a:ext cx="5212556" cy="3475037"/>
          </a:xfrm>
          <a:prstGeom prst="rect">
            <a:avLst/>
          </a:prstGeom>
          <a:noFill/>
        </p:spPr>
      </p:pic>
      <p:sp>
        <p:nvSpPr>
          <p:cNvPr id="4" name="3 Metin kutusu"/>
          <p:cNvSpPr txBox="1"/>
          <p:nvPr/>
        </p:nvSpPr>
        <p:spPr>
          <a:xfrm>
            <a:off x="899592" y="5373216"/>
            <a:ext cx="6480720" cy="646331"/>
          </a:xfrm>
          <a:prstGeom prst="rect">
            <a:avLst/>
          </a:prstGeom>
          <a:noFill/>
        </p:spPr>
        <p:txBody>
          <a:bodyPr wrap="square" rtlCol="0">
            <a:spAutoFit/>
          </a:bodyPr>
          <a:lstStyle/>
          <a:p>
            <a:r>
              <a:rPr lang="tr-TR" b="1" dirty="0" smtClean="0"/>
              <a:t>TAKIM RUHUNU GELİŞTİRECEK ETKİNLİKLER YAPMA ÖNEMLİDİR.</a:t>
            </a:r>
            <a:endParaRPr lang="tr-TR"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Jenga</a:t>
            </a:r>
            <a:r>
              <a:rPr lang="tr-TR" dirty="0" smtClean="0"/>
              <a:t> Oyunu</a:t>
            </a:r>
            <a:endParaRPr lang="tr-TR" dirty="0"/>
          </a:p>
        </p:txBody>
      </p:sp>
      <p:pic>
        <p:nvPicPr>
          <p:cNvPr id="13314" name="Picture 2" descr="C:\Users\samsung\Desktop\kurs\resimler\atölye (25).jpg"/>
          <p:cNvPicPr>
            <a:picLocks noGrp="1" noChangeAspect="1" noChangeArrowheads="1"/>
          </p:cNvPicPr>
          <p:nvPr>
            <p:ph sz="quarter" idx="13"/>
          </p:nvPr>
        </p:nvPicPr>
        <p:blipFill>
          <a:blip r:embed="rId2" cstate="print"/>
          <a:srcRect/>
          <a:stretch>
            <a:fillRect/>
          </a:stretch>
        </p:blipFill>
        <p:spPr bwMode="auto">
          <a:xfrm>
            <a:off x="2026708" y="731838"/>
            <a:ext cx="4633383" cy="347503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Maket-</a:t>
            </a:r>
            <a:r>
              <a:rPr lang="tr-TR" dirty="0" err="1" smtClean="0"/>
              <a:t>Tangram</a:t>
            </a:r>
            <a:r>
              <a:rPr lang="tr-TR" dirty="0" smtClean="0"/>
              <a:t> Yapımı</a:t>
            </a:r>
            <a:endParaRPr lang="tr-TR" dirty="0"/>
          </a:p>
        </p:txBody>
      </p:sp>
      <p:pic>
        <p:nvPicPr>
          <p:cNvPr id="14338" name="Picture 2" descr="C:\Users\samsung\Desktop\kurs\resimler\elekt 1.jpg"/>
          <p:cNvPicPr>
            <a:picLocks noGrp="1" noChangeAspect="1" noChangeArrowheads="1"/>
          </p:cNvPicPr>
          <p:nvPr>
            <p:ph sz="quarter" idx="13"/>
          </p:nvPr>
        </p:nvPicPr>
        <p:blipFill>
          <a:blip r:embed="rId2" cstate="print"/>
          <a:srcRect/>
          <a:stretch>
            <a:fillRect/>
          </a:stretch>
        </p:blipFill>
        <p:spPr bwMode="auto">
          <a:xfrm>
            <a:off x="3185054" y="731838"/>
            <a:ext cx="2316691" cy="34750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43000" y="731520"/>
            <a:ext cx="6400800" cy="5577800"/>
          </a:xfrm>
        </p:spPr>
        <p:txBody>
          <a:bodyPr/>
          <a:lstStyle/>
          <a:p>
            <a:r>
              <a:rPr lang="tr-TR" b="1" dirty="0" smtClean="0"/>
              <a:t>Ölçme ve değerlendirmenin genel esasları</a:t>
            </a:r>
            <a:endParaRPr lang="tr-TR" dirty="0" smtClean="0"/>
          </a:p>
          <a:p>
            <a:endParaRPr lang="tr-TR" b="1" dirty="0" smtClean="0"/>
          </a:p>
          <a:p>
            <a:endParaRPr lang="tr-TR" b="1" dirty="0" smtClean="0"/>
          </a:p>
          <a:p>
            <a:r>
              <a:rPr lang="tr-TR" sz="2800" b="1" dirty="0" smtClean="0"/>
              <a:t>MADDE 20 –</a:t>
            </a:r>
            <a:r>
              <a:rPr lang="tr-TR" sz="2800" dirty="0" smtClean="0"/>
              <a:t> c) Kaynaştırma yoluyla eğitimlerine devam eden öğrenciler için; Bireyselleştirilmiş Eğitim Programı Geliştirme Birimi tarafından bireyselleştirilmiş eğitim programı (BEP) hazırlanır ve bu öğrencilerin başarıları, bu programda yer alan amaçlara göre değerlendirilir.</a:t>
            </a:r>
          </a:p>
          <a:p>
            <a:endParaRPr lang="tr-TR"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Bilim </a:t>
            </a:r>
            <a:r>
              <a:rPr lang="tr-TR" dirty="0" err="1" smtClean="0"/>
              <a:t>veDüşünce</a:t>
            </a:r>
            <a:r>
              <a:rPr lang="tr-TR" dirty="0" smtClean="0"/>
              <a:t> İnsanları Çalışmaları</a:t>
            </a:r>
            <a:endParaRPr lang="tr-TR" dirty="0"/>
          </a:p>
        </p:txBody>
      </p:sp>
      <p:pic>
        <p:nvPicPr>
          <p:cNvPr id="16386" name="Picture 2" descr="C:\Users\samsung\Desktop\kurs\resimler\zihin 3.JPG"/>
          <p:cNvPicPr>
            <a:picLocks noGrp="1" noChangeAspect="1" noChangeArrowheads="1"/>
          </p:cNvPicPr>
          <p:nvPr>
            <p:ph sz="quarter" idx="13"/>
          </p:nvPr>
        </p:nvPicPr>
        <p:blipFill>
          <a:blip r:embed="rId2" cstate="print"/>
          <a:srcRect/>
          <a:stretch>
            <a:fillRect/>
          </a:stretch>
        </p:blipFill>
        <p:spPr bwMode="auto">
          <a:xfrm>
            <a:off x="2843808" y="692696"/>
            <a:ext cx="3456384" cy="347503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3933056"/>
            <a:ext cx="6512511" cy="1366088"/>
          </a:xfrm>
        </p:spPr>
        <p:txBody>
          <a:bodyPr/>
          <a:lstStyle/>
          <a:p>
            <a:r>
              <a:rPr lang="tr-TR" dirty="0" smtClean="0"/>
              <a:t>Tarihçi resimlerinde aynı olanları bulup,hayatlarını anlatma</a:t>
            </a:r>
            <a:endParaRPr lang="tr-TR" dirty="0"/>
          </a:p>
        </p:txBody>
      </p:sp>
      <p:pic>
        <p:nvPicPr>
          <p:cNvPr id="17410" name="Picture 2" descr="C:\Users\samsung\Desktop\images.jpg"/>
          <p:cNvPicPr>
            <a:picLocks noGrp="1" noChangeAspect="1" noChangeArrowheads="1"/>
          </p:cNvPicPr>
          <p:nvPr>
            <p:ph sz="quarter" idx="13"/>
          </p:nvPr>
        </p:nvPicPr>
        <p:blipFill>
          <a:blip r:embed="rId2" cstate="print"/>
          <a:srcRect/>
          <a:stretch>
            <a:fillRect/>
          </a:stretch>
        </p:blipFill>
        <p:spPr bwMode="auto">
          <a:xfrm>
            <a:off x="467544" y="1340768"/>
            <a:ext cx="1873374" cy="2520280"/>
          </a:xfrm>
          <a:prstGeom prst="rect">
            <a:avLst/>
          </a:prstGeom>
          <a:noFill/>
        </p:spPr>
      </p:pic>
      <p:pic>
        <p:nvPicPr>
          <p:cNvPr id="17411" name="Picture 3" descr="C:\Users\samsung\Desktop\images4AUMSVA5.jpg"/>
          <p:cNvPicPr>
            <a:picLocks noChangeAspect="1" noChangeArrowheads="1"/>
          </p:cNvPicPr>
          <p:nvPr/>
        </p:nvPicPr>
        <p:blipFill>
          <a:blip r:embed="rId3" cstate="print"/>
          <a:srcRect/>
          <a:stretch>
            <a:fillRect/>
          </a:stretch>
        </p:blipFill>
        <p:spPr bwMode="auto">
          <a:xfrm>
            <a:off x="6948264" y="476672"/>
            <a:ext cx="1781175" cy="2571750"/>
          </a:xfrm>
          <a:prstGeom prst="rect">
            <a:avLst/>
          </a:prstGeom>
          <a:noFill/>
        </p:spPr>
      </p:pic>
      <p:pic>
        <p:nvPicPr>
          <p:cNvPr id="17412" name="Picture 4" descr="C:\Users\samsung\Desktop\untitled.png"/>
          <p:cNvPicPr>
            <a:picLocks noChangeAspect="1" noChangeArrowheads="1"/>
          </p:cNvPicPr>
          <p:nvPr/>
        </p:nvPicPr>
        <p:blipFill>
          <a:blip r:embed="rId4" cstate="print"/>
          <a:srcRect/>
          <a:stretch>
            <a:fillRect/>
          </a:stretch>
        </p:blipFill>
        <p:spPr bwMode="auto">
          <a:xfrm>
            <a:off x="3491880" y="764704"/>
            <a:ext cx="1981200" cy="309634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8892480" cy="1143000"/>
          </a:xfrm>
        </p:spPr>
        <p:txBody>
          <a:bodyPr/>
          <a:lstStyle/>
          <a:p>
            <a:r>
              <a:rPr lang="tr-TR" dirty="0" smtClean="0"/>
              <a:t>Destek Odada Yapılabilecek Çalışmalar</a:t>
            </a:r>
            <a:endParaRPr lang="tr-TR" dirty="0"/>
          </a:p>
        </p:txBody>
      </p:sp>
      <p:sp>
        <p:nvSpPr>
          <p:cNvPr id="3" name="2 İçerik Yer Tutucusu"/>
          <p:cNvSpPr>
            <a:spLocks noGrp="1"/>
          </p:cNvSpPr>
          <p:nvPr>
            <p:ph sz="quarter" idx="13"/>
          </p:nvPr>
        </p:nvSpPr>
        <p:spPr>
          <a:xfrm>
            <a:off x="1331640" y="2132856"/>
            <a:ext cx="6696744" cy="4320480"/>
          </a:xfrm>
        </p:spPr>
        <p:txBody>
          <a:bodyPr>
            <a:normAutofit lnSpcReduction="10000"/>
          </a:bodyPr>
          <a:lstStyle/>
          <a:p>
            <a:endParaRPr lang="tr-TR" dirty="0" smtClean="0"/>
          </a:p>
          <a:p>
            <a:pPr>
              <a:buNone/>
            </a:pPr>
            <a:r>
              <a:rPr lang="tr-TR" sz="2800" dirty="0" smtClean="0"/>
              <a:t>19-</a:t>
            </a:r>
            <a:r>
              <a:rPr lang="tr-TR" sz="2800" dirty="0" err="1" smtClean="0"/>
              <a:t>Laboratuvar</a:t>
            </a:r>
            <a:r>
              <a:rPr lang="tr-TR" sz="2800" dirty="0" smtClean="0"/>
              <a:t> ve Kütüphane Çalışmaları</a:t>
            </a:r>
          </a:p>
          <a:p>
            <a:pPr>
              <a:buNone/>
            </a:pPr>
            <a:r>
              <a:rPr lang="tr-TR" sz="2800" dirty="0" smtClean="0"/>
              <a:t>20-Gezi-Bahçe Çalışmaları-Sergiler ve Müzeler </a:t>
            </a:r>
          </a:p>
          <a:p>
            <a:pPr>
              <a:buNone/>
            </a:pPr>
            <a:r>
              <a:rPr lang="tr-TR" sz="2800" dirty="0" smtClean="0"/>
              <a:t>21-Maskeler (Duygular Çalışması)</a:t>
            </a:r>
          </a:p>
          <a:p>
            <a:pPr>
              <a:buNone/>
            </a:pPr>
            <a:r>
              <a:rPr lang="tr-TR" sz="2800" dirty="0" smtClean="0"/>
              <a:t>22-Ülkeler ve yaşam biçimleri –kültürleri-kıyafetleri</a:t>
            </a:r>
          </a:p>
          <a:p>
            <a:pPr>
              <a:buNone/>
            </a:pPr>
            <a:r>
              <a:rPr lang="tr-TR" sz="2800" dirty="0" smtClean="0"/>
              <a:t>23-</a:t>
            </a:r>
            <a:r>
              <a:rPr lang="tr-TR" sz="2800" dirty="0" err="1" smtClean="0"/>
              <a:t>Dinazorları</a:t>
            </a:r>
            <a:r>
              <a:rPr lang="tr-TR" sz="2800" dirty="0" smtClean="0"/>
              <a:t>  Tanıma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Uçurtma Yapma</a:t>
            </a:r>
            <a:endParaRPr lang="tr-TR" dirty="0"/>
          </a:p>
        </p:txBody>
      </p:sp>
      <p:pic>
        <p:nvPicPr>
          <p:cNvPr id="18434" name="Picture 2" descr="C:\Users\samsung\Desktop\kurs\resimler\yaz.jpg"/>
          <p:cNvPicPr>
            <a:picLocks noGrp="1" noChangeAspect="1" noChangeArrowheads="1"/>
          </p:cNvPicPr>
          <p:nvPr>
            <p:ph sz="quarter" idx="13"/>
          </p:nvPr>
        </p:nvPicPr>
        <p:blipFill>
          <a:blip r:embed="rId2" cstate="print"/>
          <a:srcRect/>
          <a:stretch>
            <a:fillRect/>
          </a:stretch>
        </p:blipFill>
        <p:spPr bwMode="auto">
          <a:xfrm>
            <a:off x="1737122" y="731838"/>
            <a:ext cx="5212556" cy="347503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Deney Çalışmaları</a:t>
            </a:r>
            <a:endParaRPr lang="tr-TR" dirty="0"/>
          </a:p>
        </p:txBody>
      </p:sp>
      <p:pic>
        <p:nvPicPr>
          <p:cNvPr id="19458" name="Picture 2" descr="C:\Users\samsung\Desktop\kurs\resimler\deney- (4).JPG"/>
          <p:cNvPicPr>
            <a:picLocks noGrp="1" noChangeAspect="1" noChangeArrowheads="1"/>
          </p:cNvPicPr>
          <p:nvPr>
            <p:ph sz="quarter" idx="13"/>
          </p:nvPr>
        </p:nvPicPr>
        <p:blipFill>
          <a:blip r:embed="rId2" cstate="print"/>
          <a:srcRect/>
          <a:stretch>
            <a:fillRect/>
          </a:stretch>
        </p:blipFill>
        <p:spPr bwMode="auto">
          <a:xfrm>
            <a:off x="251520" y="620688"/>
            <a:ext cx="2736304" cy="4248472"/>
          </a:xfrm>
          <a:prstGeom prst="rect">
            <a:avLst/>
          </a:prstGeom>
          <a:noFill/>
        </p:spPr>
      </p:pic>
      <p:pic>
        <p:nvPicPr>
          <p:cNvPr id="19459" name="Picture 3" descr="C:\Users\samsung\Desktop\kurs\resimler\deney 5.JPG"/>
          <p:cNvPicPr>
            <a:picLocks noChangeAspect="1" noChangeArrowheads="1"/>
          </p:cNvPicPr>
          <p:nvPr/>
        </p:nvPicPr>
        <p:blipFill>
          <a:blip r:embed="rId3" cstate="print"/>
          <a:srcRect/>
          <a:stretch>
            <a:fillRect/>
          </a:stretch>
        </p:blipFill>
        <p:spPr bwMode="auto">
          <a:xfrm>
            <a:off x="3275856" y="1268760"/>
            <a:ext cx="5148064" cy="299695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8892480" cy="1143000"/>
          </a:xfrm>
        </p:spPr>
        <p:txBody>
          <a:bodyPr/>
          <a:lstStyle/>
          <a:p>
            <a:r>
              <a:rPr lang="tr-TR" dirty="0" smtClean="0"/>
              <a:t>Destek Odada Yapılabilecek Çalışmalar</a:t>
            </a:r>
            <a:endParaRPr lang="tr-TR" dirty="0"/>
          </a:p>
        </p:txBody>
      </p:sp>
      <p:sp>
        <p:nvSpPr>
          <p:cNvPr id="3" name="2 İçerik Yer Tutucusu"/>
          <p:cNvSpPr>
            <a:spLocks noGrp="1"/>
          </p:cNvSpPr>
          <p:nvPr>
            <p:ph sz="quarter" idx="13"/>
          </p:nvPr>
        </p:nvSpPr>
        <p:spPr>
          <a:xfrm>
            <a:off x="1331640" y="2132856"/>
            <a:ext cx="6696744" cy="4725144"/>
          </a:xfrm>
        </p:spPr>
        <p:txBody>
          <a:bodyPr>
            <a:normAutofit/>
          </a:bodyPr>
          <a:lstStyle/>
          <a:p>
            <a:endParaRPr lang="tr-TR" dirty="0" smtClean="0"/>
          </a:p>
          <a:p>
            <a:pPr>
              <a:buNone/>
            </a:pPr>
            <a:r>
              <a:rPr lang="tr-TR" sz="2800" dirty="0" smtClean="0"/>
              <a:t>24-Kil-heykel çalışmaları (Kuruyan seramik hamurları )</a:t>
            </a:r>
          </a:p>
          <a:p>
            <a:pPr>
              <a:buNone/>
            </a:pPr>
            <a:r>
              <a:rPr lang="tr-TR" sz="2800" dirty="0" smtClean="0"/>
              <a:t>25-Müzik-resim çalışmaları</a:t>
            </a:r>
          </a:p>
          <a:p>
            <a:pPr>
              <a:buNone/>
            </a:pPr>
            <a:r>
              <a:rPr lang="tr-TR" sz="2800" dirty="0" smtClean="0"/>
              <a:t>26-Türk düğünü-Folklor çalışmaları</a:t>
            </a:r>
          </a:p>
          <a:p>
            <a:pPr>
              <a:buNone/>
            </a:pPr>
            <a:r>
              <a:rPr lang="tr-TR" sz="2800" dirty="0" smtClean="0"/>
              <a:t>27-Meslekler Atölyesi</a:t>
            </a:r>
          </a:p>
          <a:p>
            <a:pPr>
              <a:buNone/>
            </a:pPr>
            <a:r>
              <a:rPr lang="tr-TR" sz="2800" dirty="0" smtClean="0"/>
              <a:t>28-Tarih Atölyesi</a:t>
            </a:r>
          </a:p>
          <a:p>
            <a:pPr>
              <a:buNone/>
            </a:pPr>
            <a:r>
              <a:rPr lang="tr-TR" sz="2800" dirty="0" smtClean="0"/>
              <a:t>29-Pil yapma çalışmaları</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1 Resim" descr="Müze Şenliği (65).jpg"/>
          <p:cNvPicPr>
            <a:picLocks noGrp="1" noChangeAspect="1"/>
          </p:cNvPicPr>
          <p:nvPr isPhoto="1"/>
        </p:nvPicPr>
        <p:blipFill>
          <a:blip r:embed="rId2" cstate="print"/>
          <a:srcRect/>
          <a:stretch>
            <a:fillRect/>
          </a:stretch>
        </p:blipFill>
        <p:spPr bwMode="auto">
          <a:xfrm>
            <a:off x="971600" y="908720"/>
            <a:ext cx="6660232" cy="4320480"/>
          </a:xfrm>
          <a:prstGeom prst="rect">
            <a:avLst/>
          </a:prstGeom>
          <a:noFill/>
          <a:ln w="9525">
            <a:noFill/>
            <a:miter lim="800000"/>
            <a:headEnd/>
            <a:tailEnd/>
          </a:ln>
        </p:spPr>
      </p:pic>
      <p:sp>
        <p:nvSpPr>
          <p:cNvPr id="3" name="2 Metin kutusu"/>
          <p:cNvSpPr txBox="1"/>
          <p:nvPr/>
        </p:nvSpPr>
        <p:spPr>
          <a:xfrm>
            <a:off x="1187624" y="5805264"/>
            <a:ext cx="6048672" cy="369332"/>
          </a:xfrm>
          <a:prstGeom prst="rect">
            <a:avLst/>
          </a:prstGeom>
          <a:noFill/>
        </p:spPr>
        <p:txBody>
          <a:bodyPr wrap="square" rtlCol="0">
            <a:spAutoFit/>
          </a:bodyPr>
          <a:lstStyle/>
          <a:p>
            <a:r>
              <a:rPr lang="tr-TR" b="1" dirty="0" smtClean="0"/>
              <a:t>KİL HEYKEL  ÇALIŞMALARI</a:t>
            </a:r>
            <a:endParaRPr lang="tr-TR" b="1" dirty="0"/>
          </a:p>
        </p:txBody>
      </p:sp>
    </p:spTree>
  </p:cSld>
  <p:clrMapOvr>
    <a:masterClrMapping/>
  </p:clrMapOvr>
  <p:transition advClick="0" advTm="2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476672"/>
            <a:ext cx="6512511" cy="1143000"/>
          </a:xfrm>
        </p:spPr>
        <p:txBody>
          <a:bodyPr/>
          <a:lstStyle/>
          <a:p>
            <a:r>
              <a:rPr lang="tr-TR" dirty="0" smtClean="0"/>
              <a:t>DENEY YAPARKEN;</a:t>
            </a:r>
            <a:endParaRPr lang="tr-TR" dirty="0"/>
          </a:p>
        </p:txBody>
      </p:sp>
      <p:sp>
        <p:nvSpPr>
          <p:cNvPr id="3" name="2 İçerik Yer Tutucusu"/>
          <p:cNvSpPr>
            <a:spLocks noGrp="1"/>
          </p:cNvSpPr>
          <p:nvPr>
            <p:ph sz="quarter" idx="13"/>
          </p:nvPr>
        </p:nvSpPr>
        <p:spPr>
          <a:xfrm>
            <a:off x="1115616" y="1412776"/>
            <a:ext cx="7200800" cy="5184576"/>
          </a:xfrm>
        </p:spPr>
        <p:txBody>
          <a:bodyPr>
            <a:normAutofit/>
          </a:bodyPr>
          <a:lstStyle/>
          <a:p>
            <a:r>
              <a:rPr lang="tr-TR" b="1" dirty="0" smtClean="0"/>
              <a:t>“ARAŞTIRMA  SORUSU” </a:t>
            </a:r>
            <a:r>
              <a:rPr lang="tr-TR" dirty="0" smtClean="0"/>
              <a:t>ile  başlanırsa  daha  dikkat çekici olur…..</a:t>
            </a:r>
          </a:p>
          <a:p>
            <a:endParaRPr lang="tr-TR" b="1" dirty="0" smtClean="0"/>
          </a:p>
          <a:p>
            <a:pPr>
              <a:buNone/>
            </a:pPr>
            <a:r>
              <a:rPr lang="tr-TR" b="1" dirty="0" smtClean="0"/>
              <a:t>Çürüme nasıl olur?</a:t>
            </a:r>
          </a:p>
          <a:p>
            <a:pPr>
              <a:buNone/>
            </a:pPr>
            <a:r>
              <a:rPr lang="tr-TR" b="1" dirty="0" smtClean="0"/>
              <a:t>Demir neden paslanır?</a:t>
            </a:r>
          </a:p>
          <a:p>
            <a:pPr>
              <a:buNone/>
            </a:pPr>
            <a:r>
              <a:rPr lang="tr-TR" b="1" dirty="0" smtClean="0"/>
              <a:t>Su nasıl kaynar?</a:t>
            </a:r>
          </a:p>
          <a:p>
            <a:pPr>
              <a:buNone/>
            </a:pPr>
            <a:r>
              <a:rPr lang="tr-TR" b="1" dirty="0" smtClean="0"/>
              <a:t>             </a:t>
            </a:r>
            <a:r>
              <a:rPr lang="tr-TR" b="1" dirty="0" smtClean="0">
                <a:solidFill>
                  <a:srgbClr val="FF0000"/>
                </a:solidFill>
              </a:rPr>
              <a:t>DENEY  FORMATI </a:t>
            </a:r>
          </a:p>
          <a:p>
            <a:pPr>
              <a:buNone/>
            </a:pPr>
            <a:r>
              <a:rPr lang="tr-TR" b="1" dirty="0" smtClean="0"/>
              <a:t>1-Araştırma Sorusu</a:t>
            </a:r>
          </a:p>
          <a:p>
            <a:pPr>
              <a:buNone/>
            </a:pPr>
            <a:r>
              <a:rPr lang="tr-TR" b="1" dirty="0" smtClean="0"/>
              <a:t>2- Deneyin Adı</a:t>
            </a:r>
          </a:p>
          <a:p>
            <a:pPr>
              <a:buNone/>
            </a:pPr>
            <a:r>
              <a:rPr lang="tr-TR" b="1" dirty="0" smtClean="0"/>
              <a:t>3- Kazanım</a:t>
            </a:r>
          </a:p>
          <a:p>
            <a:pPr>
              <a:buNone/>
            </a:pPr>
            <a:r>
              <a:rPr lang="tr-TR" b="1" dirty="0" smtClean="0"/>
              <a:t>4- Malzemeler</a:t>
            </a:r>
          </a:p>
          <a:p>
            <a:pPr>
              <a:buNone/>
            </a:pPr>
            <a:r>
              <a:rPr lang="tr-TR" b="1" dirty="0" smtClean="0"/>
              <a:t>5- Deneyin Yapılışı </a:t>
            </a:r>
            <a:endParaRPr lang="tr-TR"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TANGRAMLAR  </a:t>
            </a:r>
            <a:endParaRPr lang="tr-TR" dirty="0"/>
          </a:p>
        </p:txBody>
      </p:sp>
      <p:pic>
        <p:nvPicPr>
          <p:cNvPr id="2050" name="Picture 2" descr="C:\Users\samsung\Desktop\kurs\tangram\DSC00157.JPG"/>
          <p:cNvPicPr>
            <a:picLocks noGrp="1" noChangeAspect="1" noChangeArrowheads="1"/>
          </p:cNvPicPr>
          <p:nvPr>
            <p:ph sz="quarter" idx="13"/>
          </p:nvPr>
        </p:nvPicPr>
        <p:blipFill>
          <a:blip r:embed="rId2" cstate="print"/>
          <a:srcRect/>
          <a:stretch>
            <a:fillRect/>
          </a:stretch>
        </p:blipFill>
        <p:spPr bwMode="auto">
          <a:xfrm>
            <a:off x="467544" y="332656"/>
            <a:ext cx="3384376" cy="6192688"/>
          </a:xfrm>
          <a:prstGeom prst="rect">
            <a:avLst/>
          </a:prstGeom>
          <a:noFill/>
        </p:spPr>
      </p:pic>
      <p:pic>
        <p:nvPicPr>
          <p:cNvPr id="2051" name="Picture 3" descr="C:\Users\samsung\Desktop\kurs\tangram\DSC00623.JPG"/>
          <p:cNvPicPr>
            <a:picLocks noChangeAspect="1" noChangeArrowheads="1"/>
          </p:cNvPicPr>
          <p:nvPr/>
        </p:nvPicPr>
        <p:blipFill>
          <a:blip r:embed="rId3" cstate="print"/>
          <a:srcRect/>
          <a:stretch>
            <a:fillRect/>
          </a:stretch>
        </p:blipFill>
        <p:spPr bwMode="auto">
          <a:xfrm>
            <a:off x="4427984" y="404664"/>
            <a:ext cx="4283968" cy="32129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Yaratıcı </a:t>
            </a:r>
            <a:r>
              <a:rPr lang="tr-TR" dirty="0" err="1" smtClean="0"/>
              <a:t>origami</a:t>
            </a:r>
            <a:r>
              <a:rPr lang="tr-TR" dirty="0" smtClean="0"/>
              <a:t> çalışmaları yapma</a:t>
            </a:r>
            <a:endParaRPr lang="tr-TR" dirty="0"/>
          </a:p>
        </p:txBody>
      </p:sp>
      <p:pic>
        <p:nvPicPr>
          <p:cNvPr id="3074" name="Picture 2" descr="C:\Users\samsung\Desktop\untitled.png"/>
          <p:cNvPicPr>
            <a:picLocks noGrp="1" noChangeAspect="1" noChangeArrowheads="1"/>
          </p:cNvPicPr>
          <p:nvPr>
            <p:ph sz="quarter" idx="13"/>
          </p:nvPr>
        </p:nvPicPr>
        <p:blipFill>
          <a:blip r:embed="rId2" cstate="print"/>
          <a:srcRect/>
          <a:stretch>
            <a:fillRect/>
          </a:stretch>
        </p:blipFill>
        <p:spPr bwMode="auto">
          <a:xfrm>
            <a:off x="2267744" y="404664"/>
            <a:ext cx="4680520" cy="39604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404664"/>
            <a:ext cx="6512511" cy="2016224"/>
          </a:xfrm>
        </p:spPr>
        <p:txBody>
          <a:bodyPr/>
          <a:lstStyle/>
          <a:p>
            <a:r>
              <a:rPr lang="tr-TR" dirty="0" smtClean="0"/>
              <a:t>DEĞİŞEN ÖZEL EĞİTİM HİZMETLERİ YÖNETMELİĞİ</a:t>
            </a:r>
            <a:endParaRPr lang="tr-TR" dirty="0"/>
          </a:p>
        </p:txBody>
      </p:sp>
      <p:sp>
        <p:nvSpPr>
          <p:cNvPr id="3" name="İçerik Yer Tutucusu 2"/>
          <p:cNvSpPr>
            <a:spLocks noGrp="1"/>
          </p:cNvSpPr>
          <p:nvPr>
            <p:ph sz="quarter" idx="13"/>
          </p:nvPr>
        </p:nvSpPr>
        <p:spPr>
          <a:xfrm>
            <a:off x="1547664" y="2924944"/>
            <a:ext cx="6400800" cy="3474720"/>
          </a:xfrm>
        </p:spPr>
        <p:txBody>
          <a:bodyPr/>
          <a:lstStyle/>
          <a:p>
            <a:pPr marL="45720" indent="0">
              <a:buNone/>
            </a:pPr>
            <a:endParaRPr lang="tr-TR" dirty="0" smtClean="0"/>
          </a:p>
          <a:p>
            <a:pPr marL="45720" indent="0">
              <a:buNone/>
            </a:pPr>
            <a:endParaRPr lang="tr-TR" dirty="0"/>
          </a:p>
          <a:p>
            <a:pPr marL="45720" indent="0">
              <a:buNone/>
            </a:pPr>
            <a:r>
              <a:rPr lang="tr-TR" dirty="0" smtClean="0"/>
              <a:t>	</a:t>
            </a:r>
            <a:r>
              <a:rPr lang="tr-TR" sz="3200" dirty="0" smtClean="0"/>
              <a:t>21/07/2012 TARİHLİ ve  </a:t>
            </a:r>
          </a:p>
          <a:p>
            <a:pPr marL="45720" indent="0">
              <a:buNone/>
            </a:pPr>
            <a:r>
              <a:rPr lang="tr-TR" sz="3200" dirty="0"/>
              <a:t> </a:t>
            </a:r>
            <a:r>
              <a:rPr lang="tr-TR" sz="3200" dirty="0" smtClean="0"/>
              <a:t>  28 360 SAYILI RESMİ GAZETE</a:t>
            </a:r>
            <a:endParaRPr lang="tr-TR" sz="3200" dirty="0"/>
          </a:p>
        </p:txBody>
      </p:sp>
    </p:spTree>
    <p:extLst>
      <p:ext uri="{BB962C8B-B14F-4D97-AF65-F5344CB8AC3E}">
        <p14:creationId xmlns:p14="http://schemas.microsoft.com/office/powerpoint/2010/main" xmlns="" val="810081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6512511" cy="1143000"/>
          </a:xfrm>
        </p:spPr>
        <p:txBody>
          <a:bodyPr/>
          <a:lstStyle/>
          <a:p>
            <a:r>
              <a:rPr lang="tr-TR" dirty="0" smtClean="0"/>
              <a:t>MANGALA: İLK TÜRK STRATEJİ OYUNU </a:t>
            </a:r>
            <a:endParaRPr lang="tr-TR" dirty="0"/>
          </a:p>
        </p:txBody>
      </p:sp>
      <p:pic>
        <p:nvPicPr>
          <p:cNvPr id="3074" name="Picture 2" descr="C:\Users\samsung\Desktop\images5URYUM75.jpg"/>
          <p:cNvPicPr>
            <a:picLocks noGrp="1" noChangeAspect="1" noChangeArrowheads="1"/>
          </p:cNvPicPr>
          <p:nvPr>
            <p:ph sz="quarter" idx="13"/>
          </p:nvPr>
        </p:nvPicPr>
        <p:blipFill>
          <a:blip r:embed="rId2" cstate="print"/>
          <a:srcRect/>
          <a:stretch>
            <a:fillRect/>
          </a:stretch>
        </p:blipFill>
        <p:spPr bwMode="auto">
          <a:xfrm>
            <a:off x="2483768" y="2276872"/>
            <a:ext cx="4752528" cy="3024336"/>
          </a:xfrm>
          <a:prstGeom prst="rect">
            <a:avLst/>
          </a:prstGeom>
          <a:noFill/>
        </p:spPr>
      </p:pic>
      <p:sp>
        <p:nvSpPr>
          <p:cNvPr id="6" name="5 Metin kutusu"/>
          <p:cNvSpPr txBox="1"/>
          <p:nvPr/>
        </p:nvSpPr>
        <p:spPr>
          <a:xfrm>
            <a:off x="1043608" y="5589240"/>
            <a:ext cx="7128792" cy="1015663"/>
          </a:xfrm>
          <a:prstGeom prst="rect">
            <a:avLst/>
          </a:prstGeom>
          <a:noFill/>
        </p:spPr>
        <p:txBody>
          <a:bodyPr wrap="square" rtlCol="0">
            <a:spAutoFit/>
          </a:bodyPr>
          <a:lstStyle/>
          <a:p>
            <a:r>
              <a:rPr lang="tr-TR" sz="2000" b="1" dirty="0" smtClean="0"/>
              <a:t>ÇOCUKLAR  ATIK MATERYAL  İLE KENDİLERİ MANGALA  YAPABİLİRLER…(PET BARDAK- KOZALAK –MİSKET-FASULYE )</a:t>
            </a:r>
            <a:endParaRPr lang="tr-TR" sz="20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RUSH HOUR </a:t>
            </a:r>
            <a:endParaRPr lang="tr-TR" dirty="0"/>
          </a:p>
        </p:txBody>
      </p:sp>
      <p:pic>
        <p:nvPicPr>
          <p:cNvPr id="1026" name="Picture 2" descr="C:\Users\samsung\Desktop\untitled.png"/>
          <p:cNvPicPr>
            <a:picLocks noGrp="1" noChangeAspect="1" noChangeArrowheads="1"/>
          </p:cNvPicPr>
          <p:nvPr>
            <p:ph sz="quarter" idx="13"/>
          </p:nvPr>
        </p:nvPicPr>
        <p:blipFill>
          <a:blip r:embed="rId2" cstate="print"/>
          <a:srcRect/>
          <a:stretch>
            <a:fillRect/>
          </a:stretch>
        </p:blipFill>
        <p:spPr bwMode="auto">
          <a:xfrm>
            <a:off x="2411760" y="476672"/>
            <a:ext cx="4752528" cy="3600399"/>
          </a:xfrm>
          <a:prstGeom prst="rect">
            <a:avLst/>
          </a:prstGeom>
          <a:noFill/>
        </p:spPr>
      </p:pic>
      <p:sp>
        <p:nvSpPr>
          <p:cNvPr id="5" name="4 Metin kutusu"/>
          <p:cNvSpPr txBox="1"/>
          <p:nvPr/>
        </p:nvSpPr>
        <p:spPr>
          <a:xfrm>
            <a:off x="1259632" y="5517232"/>
            <a:ext cx="5616624" cy="707886"/>
          </a:xfrm>
          <a:prstGeom prst="rect">
            <a:avLst/>
          </a:prstGeom>
          <a:noFill/>
        </p:spPr>
        <p:txBody>
          <a:bodyPr wrap="square" rtlCol="0">
            <a:spAutoFit/>
          </a:bodyPr>
          <a:lstStyle/>
          <a:p>
            <a:r>
              <a:rPr lang="tr-TR" sz="2000" b="1" dirty="0" smtClean="0"/>
              <a:t>SİZDE KARTON VE YA  TAHTA  1 ARABA İLE ÇOCUKLARA YAPTIRABİLİRSİ</a:t>
            </a:r>
            <a:r>
              <a:rPr lang="tr-TR" sz="2000" dirty="0" smtClean="0"/>
              <a:t>NİZ.</a:t>
            </a:r>
            <a:endParaRPr lang="tr-TR"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4221088"/>
            <a:ext cx="6512511" cy="1143000"/>
          </a:xfrm>
        </p:spPr>
        <p:txBody>
          <a:bodyPr/>
          <a:lstStyle/>
          <a:p>
            <a:r>
              <a:rPr lang="tr-TR" dirty="0" smtClean="0"/>
              <a:t>CHOCOLATE FİX</a:t>
            </a:r>
            <a:endParaRPr lang="tr-TR" dirty="0"/>
          </a:p>
        </p:txBody>
      </p:sp>
      <p:pic>
        <p:nvPicPr>
          <p:cNvPr id="2050" name="Picture 2" descr="C:\Users\samsung\Desktop\untitled.png"/>
          <p:cNvPicPr>
            <a:picLocks noGrp="1" noChangeAspect="1" noChangeArrowheads="1"/>
          </p:cNvPicPr>
          <p:nvPr>
            <p:ph sz="quarter" idx="13"/>
          </p:nvPr>
        </p:nvPicPr>
        <p:blipFill>
          <a:blip r:embed="rId2" cstate="print"/>
          <a:srcRect/>
          <a:stretch>
            <a:fillRect/>
          </a:stretch>
        </p:blipFill>
        <p:spPr bwMode="auto">
          <a:xfrm>
            <a:off x="1691680" y="620688"/>
            <a:ext cx="5976664" cy="3540919"/>
          </a:xfrm>
          <a:prstGeom prst="rect">
            <a:avLst/>
          </a:prstGeom>
          <a:noFill/>
        </p:spPr>
      </p:pic>
      <p:sp>
        <p:nvSpPr>
          <p:cNvPr id="5" name="4 Metin kutusu"/>
          <p:cNvSpPr txBox="1"/>
          <p:nvPr/>
        </p:nvSpPr>
        <p:spPr>
          <a:xfrm>
            <a:off x="539552" y="5589240"/>
            <a:ext cx="7488832" cy="1200329"/>
          </a:xfrm>
          <a:prstGeom prst="rect">
            <a:avLst/>
          </a:prstGeom>
          <a:noFill/>
        </p:spPr>
        <p:txBody>
          <a:bodyPr wrap="square" rtlCol="0">
            <a:spAutoFit/>
          </a:bodyPr>
          <a:lstStyle/>
          <a:p>
            <a:r>
              <a:rPr lang="tr-TR" sz="2400" b="1" dirty="0" smtClean="0"/>
              <a:t>ÇİKOLATA YERLEŞTİRME OYUNU.İÇİNDE ÖNERMELER VAR..PLASTİK KUTULARDAN SİZDE YAPABİLİRSİNİZ..</a:t>
            </a:r>
            <a:endParaRPr lang="tr-TR" sz="24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ABALONE </a:t>
            </a:r>
            <a:endParaRPr lang="tr-TR" dirty="0"/>
          </a:p>
        </p:txBody>
      </p:sp>
      <p:pic>
        <p:nvPicPr>
          <p:cNvPr id="3074" name="Picture 2" descr="C:\Users\samsung\Desktop\untitled.png"/>
          <p:cNvPicPr>
            <a:picLocks noGrp="1" noChangeAspect="1" noChangeArrowheads="1"/>
          </p:cNvPicPr>
          <p:nvPr>
            <p:ph sz="quarter" idx="13"/>
          </p:nvPr>
        </p:nvPicPr>
        <p:blipFill>
          <a:blip r:embed="rId2" cstate="print"/>
          <a:srcRect/>
          <a:stretch>
            <a:fillRect/>
          </a:stretch>
        </p:blipFill>
        <p:spPr bwMode="auto">
          <a:xfrm>
            <a:off x="1979712" y="764704"/>
            <a:ext cx="4464496" cy="365529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lnSpcReduction="10000"/>
          </a:bodyPr>
          <a:lstStyle/>
          <a:p>
            <a:endParaRPr lang="tr-TR" dirty="0" smtClean="0"/>
          </a:p>
          <a:p>
            <a:r>
              <a:rPr lang="tr-TR" sz="3200" dirty="0" smtClean="0"/>
              <a:t>Dr. SİLVİA BACH  bu 3 zeka  oyunu ile rast gele seçilmiş 20  çocuk ile çalışıyor.</a:t>
            </a:r>
          </a:p>
          <a:p>
            <a:endParaRPr lang="tr-TR" sz="3200" dirty="0" smtClean="0"/>
          </a:p>
          <a:p>
            <a:r>
              <a:rPr lang="tr-TR" sz="3200" dirty="0" smtClean="0"/>
              <a:t>Çocukların IQ ‘da 13 puan artış oluyor….. </a:t>
            </a:r>
            <a:endParaRPr lang="tr-TR" sz="3200" dirty="0"/>
          </a:p>
        </p:txBody>
      </p:sp>
      <p:pic>
        <p:nvPicPr>
          <p:cNvPr id="4098" name="Picture 2" descr="C:\Users\samsung\Desktop\images873RGFHE.jpg"/>
          <p:cNvPicPr>
            <a:picLocks noChangeAspect="1" noChangeArrowheads="1"/>
          </p:cNvPicPr>
          <p:nvPr/>
        </p:nvPicPr>
        <p:blipFill>
          <a:blip r:embed="rId2" cstate="print"/>
          <a:srcRect/>
          <a:stretch>
            <a:fillRect/>
          </a:stretch>
        </p:blipFill>
        <p:spPr bwMode="auto">
          <a:xfrm>
            <a:off x="3491880" y="3789040"/>
            <a:ext cx="3456384" cy="2852936"/>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60648"/>
            <a:ext cx="6512511" cy="1143000"/>
          </a:xfrm>
        </p:spPr>
        <p:txBody>
          <a:bodyPr/>
          <a:lstStyle/>
          <a:p>
            <a:r>
              <a:rPr lang="tr-TR" dirty="0" smtClean="0"/>
              <a:t>ÖZELLİKLE KÜÇÜK YAŞ DÖNEMİNDE </a:t>
            </a:r>
            <a:br>
              <a:rPr lang="tr-TR" dirty="0" smtClean="0"/>
            </a:br>
            <a:r>
              <a:rPr lang="tr-TR" dirty="0" smtClean="0"/>
              <a:t>ZE KARE SETLERİ” </a:t>
            </a:r>
            <a:endParaRPr lang="tr-TR" dirty="0"/>
          </a:p>
        </p:txBody>
      </p:sp>
      <p:pic>
        <p:nvPicPr>
          <p:cNvPr id="5122" name="Picture 2" descr="C:\Users\samsung\Desktop\untitled.png"/>
          <p:cNvPicPr>
            <a:picLocks noChangeAspect="1" noChangeArrowheads="1"/>
          </p:cNvPicPr>
          <p:nvPr/>
        </p:nvPicPr>
        <p:blipFill>
          <a:blip r:embed="rId2" cstate="print"/>
          <a:srcRect/>
          <a:stretch>
            <a:fillRect/>
          </a:stretch>
        </p:blipFill>
        <p:spPr bwMode="auto">
          <a:xfrm>
            <a:off x="2123728" y="2636912"/>
            <a:ext cx="4608512" cy="3168352"/>
          </a:xfrm>
          <a:prstGeom prst="rect">
            <a:avLst/>
          </a:prstGeom>
          <a:noFill/>
        </p:spPr>
      </p:pic>
      <p:sp>
        <p:nvSpPr>
          <p:cNvPr id="5" name="4 Metin kutusu"/>
          <p:cNvSpPr txBox="1"/>
          <p:nvPr/>
        </p:nvSpPr>
        <p:spPr>
          <a:xfrm>
            <a:off x="971600" y="6093296"/>
            <a:ext cx="5184576" cy="523220"/>
          </a:xfrm>
          <a:prstGeom prst="rect">
            <a:avLst/>
          </a:prstGeom>
          <a:noFill/>
        </p:spPr>
        <p:txBody>
          <a:bodyPr wrap="square" rtlCol="0">
            <a:spAutoFit/>
          </a:bodyPr>
          <a:lstStyle/>
          <a:p>
            <a:r>
              <a:rPr lang="tr-TR" sz="2800" b="1" dirty="0" smtClean="0"/>
              <a:t>      YAP-UYGULA-PEKİŞTİR</a:t>
            </a:r>
            <a:endParaRPr lang="tr-TR" sz="28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04664"/>
            <a:ext cx="8352928" cy="1143000"/>
          </a:xfrm>
        </p:spPr>
        <p:txBody>
          <a:bodyPr/>
          <a:lstStyle/>
          <a:p>
            <a:r>
              <a:rPr lang="tr-TR" dirty="0" smtClean="0"/>
              <a:t>Almanya’da okul öncesinde zorunlu ders..</a:t>
            </a:r>
            <a:endParaRPr lang="tr-TR" dirty="0"/>
          </a:p>
        </p:txBody>
      </p:sp>
      <p:pic>
        <p:nvPicPr>
          <p:cNvPr id="6146" name="Picture 2" descr="C:\Users\samsung\Desktop\untitled.png"/>
          <p:cNvPicPr>
            <a:picLocks noGrp="1" noChangeAspect="1" noChangeArrowheads="1"/>
          </p:cNvPicPr>
          <p:nvPr>
            <p:ph sz="quarter" idx="13"/>
          </p:nvPr>
        </p:nvPicPr>
        <p:blipFill>
          <a:blip r:embed="rId2" cstate="print"/>
          <a:srcRect/>
          <a:stretch>
            <a:fillRect/>
          </a:stretch>
        </p:blipFill>
        <p:spPr bwMode="auto">
          <a:xfrm>
            <a:off x="1619672" y="1988840"/>
            <a:ext cx="5544616" cy="3960440"/>
          </a:xfrm>
          <a:prstGeom prst="rect">
            <a:avLst/>
          </a:prstGeom>
          <a:noFill/>
        </p:spPr>
      </p:pic>
      <p:sp>
        <p:nvSpPr>
          <p:cNvPr id="5" name="4 Metin kutusu"/>
          <p:cNvSpPr txBox="1"/>
          <p:nvPr/>
        </p:nvSpPr>
        <p:spPr>
          <a:xfrm>
            <a:off x="1115616" y="6165304"/>
            <a:ext cx="6408712" cy="461665"/>
          </a:xfrm>
          <a:prstGeom prst="rect">
            <a:avLst/>
          </a:prstGeom>
          <a:noFill/>
        </p:spPr>
        <p:txBody>
          <a:bodyPr wrap="square" rtlCol="0">
            <a:spAutoFit/>
          </a:bodyPr>
          <a:lstStyle/>
          <a:p>
            <a:r>
              <a:rPr lang="tr-TR" sz="2400" b="1" dirty="0" smtClean="0"/>
              <a:t>2-12  YAŞ ARASI KULLANILABİLİR……</a:t>
            </a:r>
            <a:endParaRPr lang="tr-TR" sz="2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548680"/>
            <a:ext cx="6512511" cy="1143000"/>
          </a:xfrm>
        </p:spPr>
        <p:txBody>
          <a:bodyPr/>
          <a:lstStyle/>
          <a:p>
            <a:r>
              <a:rPr lang="tr-TR" dirty="0" smtClean="0"/>
              <a:t>Üstün zekalılar enstitüsü</a:t>
            </a:r>
            <a:endParaRPr lang="tr-TR" dirty="0"/>
          </a:p>
        </p:txBody>
      </p:sp>
      <p:pic>
        <p:nvPicPr>
          <p:cNvPr id="1026" name="Picture 2" descr="C:\Users\samsung\Desktop\resim\untitled.png"/>
          <p:cNvPicPr>
            <a:picLocks noGrp="1" noChangeAspect="1" noChangeArrowheads="1"/>
          </p:cNvPicPr>
          <p:nvPr>
            <p:ph sz="quarter" idx="13"/>
          </p:nvPr>
        </p:nvPicPr>
        <p:blipFill>
          <a:blip r:embed="rId2" cstate="print"/>
          <a:srcRect/>
          <a:stretch>
            <a:fillRect/>
          </a:stretch>
        </p:blipFill>
        <p:spPr bwMode="auto">
          <a:xfrm>
            <a:off x="1259632" y="2132856"/>
            <a:ext cx="6192688" cy="3890987"/>
          </a:xfrm>
          <a:prstGeom prst="rect">
            <a:avLst/>
          </a:prstGeom>
          <a:noFill/>
        </p:spPr>
      </p:pic>
      <p:sp>
        <p:nvSpPr>
          <p:cNvPr id="5" name="4 Metin kutusu"/>
          <p:cNvSpPr txBox="1"/>
          <p:nvPr/>
        </p:nvSpPr>
        <p:spPr>
          <a:xfrm>
            <a:off x="1763688" y="6165304"/>
            <a:ext cx="4824536" cy="461665"/>
          </a:xfrm>
          <a:prstGeom prst="rect">
            <a:avLst/>
          </a:prstGeom>
          <a:noFill/>
        </p:spPr>
        <p:txBody>
          <a:bodyPr wrap="square" rtlCol="0">
            <a:spAutoFit/>
          </a:bodyPr>
          <a:lstStyle/>
          <a:p>
            <a:r>
              <a:rPr lang="tr-TR" sz="2400" b="1" dirty="0" smtClean="0"/>
              <a:t>OTOMAT OYUNCAKLAR</a:t>
            </a:r>
            <a:endParaRPr lang="tr-TR" sz="24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sung\Desktop\resim\1.jpg"/>
          <p:cNvPicPr>
            <a:picLocks noGrp="1" noChangeAspect="1" noChangeArrowheads="1"/>
          </p:cNvPicPr>
          <p:nvPr>
            <p:ph sz="quarter" idx="13"/>
          </p:nvPr>
        </p:nvPicPr>
        <p:blipFill>
          <a:blip r:embed="rId2" cstate="print"/>
          <a:srcRect/>
          <a:stretch>
            <a:fillRect/>
          </a:stretch>
        </p:blipFill>
        <p:spPr bwMode="auto">
          <a:xfrm>
            <a:off x="323528" y="332656"/>
            <a:ext cx="8208912" cy="626469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msung\Desktop\resim\pr_04_1569_max9.jpg"/>
          <p:cNvPicPr>
            <a:picLocks noGrp="1" noChangeAspect="1" noChangeArrowheads="1"/>
          </p:cNvPicPr>
          <p:nvPr>
            <p:ph sz="quarter" idx="13"/>
          </p:nvPr>
        </p:nvPicPr>
        <p:blipFill>
          <a:blip r:embed="rId2" cstate="print"/>
          <a:srcRect/>
          <a:stretch>
            <a:fillRect/>
          </a:stretch>
        </p:blipFill>
        <p:spPr bwMode="auto">
          <a:xfrm>
            <a:off x="755576" y="476672"/>
            <a:ext cx="7848872" cy="60486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İçerik Yer Tutucusu"/>
          <p:cNvSpPr>
            <a:spLocks noGrp="1"/>
          </p:cNvSpPr>
          <p:nvPr>
            <p:ph idx="4294967295"/>
          </p:nvPr>
        </p:nvSpPr>
        <p:spPr>
          <a:xfrm>
            <a:off x="467544" y="1428736"/>
            <a:ext cx="8136904" cy="4786313"/>
          </a:xfrm>
          <a:prstGeom prst="rect">
            <a:avLst/>
          </a:prstGeom>
        </p:spPr>
        <p:txBody>
          <a:bodyPr>
            <a:normAutofit/>
          </a:bodyPr>
          <a:lstStyle/>
          <a:p>
            <a:pPr marL="45720" indent="0" eaLnBrk="1" hangingPunct="1">
              <a:buNone/>
            </a:pPr>
            <a:endParaRPr lang="tr-TR" b="1" dirty="0" smtClean="0"/>
          </a:p>
          <a:p>
            <a:pPr marL="45720" indent="0" algn="ctr" eaLnBrk="1" hangingPunct="1">
              <a:buNone/>
            </a:pPr>
            <a:r>
              <a:rPr lang="tr-TR" b="1" dirty="0" smtClean="0"/>
              <a:t>28 360 sayılı ÖZEL EĞİTİM HİZMETLERİ YÖNETMELİĞİ </a:t>
            </a:r>
          </a:p>
          <a:p>
            <a:pPr marL="45720" indent="0" algn="ctr" eaLnBrk="1" hangingPunct="1">
              <a:buNone/>
            </a:pPr>
            <a:r>
              <a:rPr lang="tr-TR" b="1" dirty="0" smtClean="0"/>
              <a:t>MADDE 7;</a:t>
            </a:r>
          </a:p>
          <a:p>
            <a:pPr marL="45720" indent="0" algn="ctr" eaLnBrk="1" hangingPunct="1">
              <a:buNone/>
            </a:pPr>
            <a:endParaRPr lang="tr-TR" b="1" dirty="0" smtClean="0"/>
          </a:p>
          <a:p>
            <a:pPr marL="365760" lvl="1" indent="0" eaLnBrk="1" hangingPunct="1">
              <a:lnSpc>
                <a:spcPct val="150000"/>
              </a:lnSpc>
              <a:buNone/>
            </a:pPr>
            <a:r>
              <a:rPr lang="tr-TR" sz="2400" b="1" dirty="0" smtClean="0"/>
              <a:t>Eğitimin her tür ve kademesindeki geçişler ile bireylerin eğitim performansı ve eğitim ihtiyaçları dikkate alınarak  veli ya da okulun/ kurumun isteği üzere gerektiğinde tekrarlanır.  </a:t>
            </a:r>
            <a:endParaRPr lang="tr-TR" sz="3200" b="1" dirty="0" smtClean="0"/>
          </a:p>
        </p:txBody>
      </p:sp>
      <p:graphicFrame>
        <p:nvGraphicFramePr>
          <p:cNvPr id="4" name="3 Diyagram"/>
          <p:cNvGraphicFramePr/>
          <p:nvPr>
            <p:extLst>
              <p:ext uri="{D42A27DB-BD31-4B8C-83A1-F6EECF244321}">
                <p14:modId xmlns:p14="http://schemas.microsoft.com/office/powerpoint/2010/main" xmlns="" val="3174027354"/>
              </p:ext>
            </p:extLst>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71269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msung\Desktop\resim\7.jpg"/>
          <p:cNvPicPr>
            <a:picLocks noGrp="1" noChangeAspect="1" noChangeArrowheads="1"/>
          </p:cNvPicPr>
          <p:nvPr>
            <p:ph sz="quarter" idx="13"/>
          </p:nvPr>
        </p:nvPicPr>
        <p:blipFill>
          <a:blip r:embed="rId2" cstate="print"/>
          <a:srcRect/>
          <a:stretch>
            <a:fillRect/>
          </a:stretch>
        </p:blipFill>
        <p:spPr bwMode="auto">
          <a:xfrm>
            <a:off x="611560" y="476672"/>
            <a:ext cx="7848872" cy="576064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msung\Desktop\resim\pr_03_1571_max10.jpg"/>
          <p:cNvPicPr>
            <a:picLocks noGrp="1" noChangeAspect="1" noChangeArrowheads="1"/>
          </p:cNvPicPr>
          <p:nvPr>
            <p:ph sz="quarter" idx="13"/>
          </p:nvPr>
        </p:nvPicPr>
        <p:blipFill>
          <a:blip r:embed="rId2" cstate="print"/>
          <a:srcRect/>
          <a:stretch>
            <a:fillRect/>
          </a:stretch>
        </p:blipFill>
        <p:spPr bwMode="auto">
          <a:xfrm>
            <a:off x="467544" y="476672"/>
            <a:ext cx="8280920" cy="612068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ÇOCUKLARLA BİRLİKTE İZLENEBİLECEK FİLM</a:t>
            </a:r>
            <a:endParaRPr lang="tr-TR" dirty="0"/>
          </a:p>
        </p:txBody>
      </p:sp>
      <p:pic>
        <p:nvPicPr>
          <p:cNvPr id="2050" name="Picture 2" descr="C:\Users\samsung\Desktop\daha dahi çocuk\untitled tate.png"/>
          <p:cNvPicPr>
            <a:picLocks noGrp="1" noChangeAspect="1" noChangeArrowheads="1"/>
          </p:cNvPicPr>
          <p:nvPr>
            <p:ph sz="quarter" idx="13"/>
          </p:nvPr>
        </p:nvPicPr>
        <p:blipFill>
          <a:blip r:embed="rId2" cstate="print"/>
          <a:srcRect/>
          <a:stretch>
            <a:fillRect/>
          </a:stretch>
        </p:blipFill>
        <p:spPr bwMode="auto">
          <a:xfrm>
            <a:off x="539552" y="620688"/>
            <a:ext cx="3672408" cy="5256584"/>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692696"/>
            <a:ext cx="7848872" cy="1143000"/>
          </a:xfrm>
        </p:spPr>
        <p:txBody>
          <a:bodyPr/>
          <a:lstStyle/>
          <a:p>
            <a:r>
              <a:rPr lang="tr-TR" dirty="0" smtClean="0"/>
              <a:t>Milli Eğitim Bakanlığı’nın sitesinde</a:t>
            </a:r>
            <a:endParaRPr lang="tr-TR" dirty="0"/>
          </a:p>
        </p:txBody>
      </p:sp>
      <p:sp>
        <p:nvSpPr>
          <p:cNvPr id="3" name="2 İçerik Yer Tutucusu"/>
          <p:cNvSpPr>
            <a:spLocks noGrp="1"/>
          </p:cNvSpPr>
          <p:nvPr>
            <p:ph sz="quarter" idx="13"/>
          </p:nvPr>
        </p:nvSpPr>
        <p:spPr>
          <a:xfrm>
            <a:off x="1187624" y="2060848"/>
            <a:ext cx="6480720" cy="4176464"/>
          </a:xfrm>
        </p:spPr>
        <p:txBody>
          <a:bodyPr/>
          <a:lstStyle/>
          <a:p>
            <a:endParaRPr lang="tr-TR" dirty="0" smtClean="0"/>
          </a:p>
          <a:p>
            <a:endParaRPr lang="tr-TR" dirty="0" smtClean="0"/>
          </a:p>
          <a:p>
            <a:r>
              <a:rPr lang="tr-TR" dirty="0" smtClean="0"/>
              <a:t>“ÖZEL  ÜSTÜN YETENEKLİ ÖĞRENCİLER İÇİN </a:t>
            </a:r>
          </a:p>
          <a:p>
            <a:endParaRPr lang="tr-TR" dirty="0" smtClean="0"/>
          </a:p>
          <a:p>
            <a:pPr>
              <a:buNone/>
            </a:pPr>
            <a:r>
              <a:rPr lang="tr-TR" dirty="0" smtClean="0"/>
              <a:t>ZENGİNLEŞTİRİLMİŞ ETKİNLİK  ÖRNEKLERİ”</a:t>
            </a:r>
          </a:p>
          <a:p>
            <a:pPr>
              <a:buNone/>
            </a:pPr>
            <a:endParaRPr lang="tr-TR" dirty="0" smtClean="0"/>
          </a:p>
          <a:p>
            <a:pPr>
              <a:buNone/>
            </a:pPr>
            <a:r>
              <a:rPr lang="tr-TR" dirty="0" smtClean="0"/>
              <a:t>(</a:t>
            </a:r>
            <a:r>
              <a:rPr lang="tr-TR" smtClean="0"/>
              <a:t>İlkokul  düzeyinde)</a:t>
            </a:r>
            <a:endParaRPr lang="tr-T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nvPr>
        </p:nvGraphicFramePr>
        <p:xfrm>
          <a:off x="1500166" y="2786058"/>
          <a:ext cx="6072230" cy="157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 descr="C:\Documents and Settings\Ultra\Desktop\ümraniyeramlogo.jpg"/>
          <p:cNvPicPr>
            <a:picLocks noChangeAspect="1" noChangeArrowheads="1"/>
          </p:cNvPicPr>
          <p:nvPr/>
        </p:nvPicPr>
        <p:blipFill>
          <a:blip r:embed="rId7" cstate="print"/>
          <a:srcRect/>
          <a:stretch>
            <a:fillRect/>
          </a:stretch>
        </p:blipFill>
        <p:spPr bwMode="auto">
          <a:xfrm>
            <a:off x="7572396" y="0"/>
            <a:ext cx="1571604" cy="214899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4572000" y="2071678"/>
            <a:ext cx="3786214" cy="2571768"/>
          </a:xfrm>
        </p:spPr>
        <p:txBody>
          <a:bodyPr/>
          <a:lstStyle/>
          <a:p>
            <a:r>
              <a:rPr lang="tr-TR" sz="2800" b="1" dirty="0" smtClean="0">
                <a:latin typeface="Arial" pitchFamily="34" charset="0"/>
                <a:cs typeface="Arial" pitchFamily="34" charset="0"/>
              </a:rPr>
              <a:t>EĞİTSEL DEĞERLENDİRME FORMU DOLDURULMASI</a:t>
            </a:r>
            <a:endParaRPr lang="tr-TR" dirty="0"/>
          </a:p>
        </p:txBody>
      </p:sp>
      <p:pic>
        <p:nvPicPr>
          <p:cNvPr id="5" name="Picture 2"/>
          <p:cNvPicPr>
            <a:picLocks noChangeAspect="1" noChangeArrowheads="1"/>
          </p:cNvPicPr>
          <p:nvPr/>
        </p:nvPicPr>
        <p:blipFill>
          <a:blip r:embed="rId2" cstate="print">
            <a:lum/>
          </a:blip>
          <a:srcRect/>
          <a:stretch>
            <a:fillRect/>
          </a:stretch>
        </p:blipFill>
        <p:spPr bwMode="auto">
          <a:xfrm>
            <a:off x="785786" y="214290"/>
            <a:ext cx="3883724" cy="5643578"/>
          </a:xfrm>
          <a:prstGeom prst="rect">
            <a:avLst/>
          </a:prstGeom>
          <a:noFill/>
          <a:ln w="9525">
            <a:noFill/>
            <a:miter lim="800000"/>
            <a:headEnd/>
            <a:tailEnd/>
          </a:ln>
          <a:effectLst/>
        </p:spPr>
      </p:pic>
      <p:pic>
        <p:nvPicPr>
          <p:cNvPr id="6" name="Picture 1" descr="C:\Documents and Settings\Ultra\Desktop\ümraniyeramlogo.jpg"/>
          <p:cNvPicPr>
            <a:picLocks noChangeAspect="1" noChangeArrowheads="1"/>
          </p:cNvPicPr>
          <p:nvPr/>
        </p:nvPicPr>
        <p:blipFill>
          <a:blip r:embed="rId3" cstate="print"/>
          <a:srcRect/>
          <a:stretch>
            <a:fillRect/>
          </a:stretch>
        </p:blipFill>
        <p:spPr bwMode="auto">
          <a:xfrm>
            <a:off x="7572396" y="0"/>
            <a:ext cx="1571604" cy="214899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title" idx="4294967295"/>
          </p:nvPr>
        </p:nvSpPr>
        <p:spPr>
          <a:xfrm>
            <a:off x="0" y="0"/>
            <a:ext cx="9144000" cy="762000"/>
          </a:xfrm>
        </p:spPr>
        <p:txBody>
          <a:bodyPr/>
          <a:lstStyle/>
          <a:p>
            <a:pPr eaLnBrk="1" hangingPunct="1">
              <a:defRPr/>
            </a:pPr>
            <a:r>
              <a:rPr lang="tr-TR" smtClean="0">
                <a:solidFill>
                  <a:srgbClr val="CC0099"/>
                </a:solidFill>
                <a:effectLst>
                  <a:outerShdw blurRad="38100" dist="38100" dir="2700000" algn="tl">
                    <a:srgbClr val="FFFFFF"/>
                  </a:outerShdw>
                </a:effectLst>
              </a:rPr>
              <a:t>Eğitsel Değerlendirme ve Tanılama</a:t>
            </a:r>
            <a:endParaRPr lang="en-US" sz="2800" smtClean="0">
              <a:solidFill>
                <a:srgbClr val="CC0099"/>
              </a:solidFill>
              <a:effectLst>
                <a:outerShdw blurRad="38100" dist="38100" dir="2700000" algn="tl">
                  <a:srgbClr val="FFFFFF"/>
                </a:outerShdw>
              </a:effectLst>
            </a:endParaRPr>
          </a:p>
        </p:txBody>
      </p:sp>
      <p:grpSp>
        <p:nvGrpSpPr>
          <p:cNvPr id="19459" name="Group 38"/>
          <p:cNvGrpSpPr>
            <a:grpSpLocks/>
          </p:cNvGrpSpPr>
          <p:nvPr/>
        </p:nvGrpSpPr>
        <p:grpSpPr bwMode="auto">
          <a:xfrm>
            <a:off x="971550" y="981075"/>
            <a:ext cx="6883400" cy="5762625"/>
            <a:chOff x="1292" y="816"/>
            <a:chExt cx="3172" cy="3264"/>
          </a:xfrm>
        </p:grpSpPr>
        <p:sp>
          <p:nvSpPr>
            <p:cNvPr id="257049" name="Freeform 25"/>
            <p:cNvSpPr>
              <a:spLocks/>
            </p:cNvSpPr>
            <p:nvPr/>
          </p:nvSpPr>
          <p:spPr bwMode="gray">
            <a:xfrm>
              <a:off x="2352" y="816"/>
              <a:ext cx="1007" cy="1673"/>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rgbClr val="53B749"/>
                </a:gs>
                <a:gs pos="100000">
                  <a:srgbClr val="53B749">
                    <a:gamma/>
                    <a:shade val="46275"/>
                    <a:invGamma/>
                  </a:srgbClr>
                </a:gs>
              </a:gsLst>
              <a:lin ang="5400000" scaled="1"/>
            </a:gradFill>
            <a:ln w="38100" cmpd="sng">
              <a:solidFill>
                <a:srgbClr val="FFFFFF"/>
              </a:solidFill>
              <a:prstDash val="solid"/>
              <a:round/>
              <a:headEnd/>
              <a:tailEnd/>
            </a:ln>
            <a:effectLst>
              <a:outerShdw dist="135003" dir="2928844" algn="ctr" rotWithShape="0">
                <a:srgbClr val="000000">
                  <a:alpha val="50000"/>
                </a:srgbClr>
              </a:outerShdw>
            </a:effectLst>
          </p:spPr>
          <p:txBody>
            <a:bodyPr/>
            <a:lstStyle/>
            <a:p>
              <a:pPr fontAlgn="auto">
                <a:spcBef>
                  <a:spcPts val="0"/>
                </a:spcBef>
                <a:spcAft>
                  <a:spcPts val="0"/>
                </a:spcAft>
                <a:defRPr/>
              </a:pPr>
              <a:endParaRPr lang="tr-TR">
                <a:latin typeface="+mn-lt"/>
              </a:endParaRPr>
            </a:p>
          </p:txBody>
        </p:sp>
        <p:sp>
          <p:nvSpPr>
            <p:cNvPr id="257051" name="Freeform 27"/>
            <p:cNvSpPr>
              <a:spLocks/>
            </p:cNvSpPr>
            <p:nvPr/>
          </p:nvSpPr>
          <p:spPr bwMode="gray">
            <a:xfrm rot="575181">
              <a:off x="1296" y="1584"/>
              <a:ext cx="1749" cy="924"/>
            </a:xfrm>
            <a:custGeom>
              <a:avLst/>
              <a:gdLst/>
              <a:ahLst/>
              <a:cxnLst>
                <a:cxn ang="0">
                  <a:pos x="1451" y="175"/>
                </a:cxn>
                <a:cxn ang="0">
                  <a:pos x="1572" y="277"/>
                </a:cxn>
                <a:cxn ang="0">
                  <a:pos x="1676" y="395"/>
                </a:cxn>
                <a:cxn ang="0">
                  <a:pos x="1763" y="525"/>
                </a:cxn>
                <a:cxn ang="0">
                  <a:pos x="1835" y="660"/>
                </a:cxn>
                <a:cxn ang="0">
                  <a:pos x="1893" y="798"/>
                </a:cxn>
                <a:cxn ang="0">
                  <a:pos x="1940" y="929"/>
                </a:cxn>
                <a:cxn ang="0">
                  <a:pos x="1975" y="1053"/>
                </a:cxn>
                <a:cxn ang="0">
                  <a:pos x="2000" y="1161"/>
                </a:cxn>
                <a:cxn ang="0">
                  <a:pos x="2017" y="1250"/>
                </a:cxn>
                <a:cxn ang="0">
                  <a:pos x="2026" y="1316"/>
                </a:cxn>
                <a:cxn ang="0">
                  <a:pos x="2030" y="1349"/>
                </a:cxn>
                <a:cxn ang="0">
                  <a:pos x="2027" y="1356"/>
                </a:cxn>
                <a:cxn ang="0">
                  <a:pos x="1998" y="1368"/>
                </a:cxn>
                <a:cxn ang="0">
                  <a:pos x="1941" y="1390"/>
                </a:cxn>
                <a:cxn ang="0">
                  <a:pos x="1861" y="1419"/>
                </a:cxn>
                <a:cxn ang="0">
                  <a:pos x="1762" y="1450"/>
                </a:cxn>
                <a:cxn ang="0">
                  <a:pos x="1647" y="1480"/>
                </a:cxn>
                <a:cxn ang="0">
                  <a:pos x="1517" y="1507"/>
                </a:cxn>
                <a:cxn ang="0">
                  <a:pos x="1377" y="1527"/>
                </a:cxn>
                <a:cxn ang="0">
                  <a:pos x="1231" y="1536"/>
                </a:cxn>
                <a:cxn ang="0">
                  <a:pos x="1082" y="1532"/>
                </a:cxn>
                <a:cxn ang="0">
                  <a:pos x="933" y="1511"/>
                </a:cxn>
                <a:cxn ang="0">
                  <a:pos x="788" y="1469"/>
                </a:cxn>
                <a:cxn ang="0">
                  <a:pos x="648" y="1405"/>
                </a:cxn>
                <a:cxn ang="0">
                  <a:pos x="518" y="1313"/>
                </a:cxn>
                <a:cxn ang="0">
                  <a:pos x="405" y="1202"/>
                </a:cxn>
                <a:cxn ang="0">
                  <a:pos x="311" y="1076"/>
                </a:cxn>
                <a:cxn ang="0">
                  <a:pos x="230" y="944"/>
                </a:cxn>
                <a:cxn ang="0">
                  <a:pos x="166" y="806"/>
                </a:cxn>
                <a:cxn ang="0">
                  <a:pos x="114" y="672"/>
                </a:cxn>
                <a:cxn ang="0">
                  <a:pos x="73" y="542"/>
                </a:cxn>
                <a:cxn ang="0">
                  <a:pos x="44" y="427"/>
                </a:cxn>
                <a:cxn ang="0">
                  <a:pos x="22" y="326"/>
                </a:cxn>
                <a:cxn ang="0">
                  <a:pos x="9" y="249"/>
                </a:cxn>
                <a:cxn ang="0">
                  <a:pos x="3" y="199"/>
                </a:cxn>
                <a:cxn ang="0">
                  <a:pos x="0" y="182"/>
                </a:cxn>
                <a:cxn ang="0">
                  <a:pos x="16" y="175"/>
                </a:cxn>
                <a:cxn ang="0">
                  <a:pos x="58" y="157"/>
                </a:cxn>
                <a:cxn ang="0">
                  <a:pos x="127" y="131"/>
                </a:cxn>
                <a:cxn ang="0">
                  <a:pos x="217" y="102"/>
                </a:cxn>
                <a:cxn ang="0">
                  <a:pos x="325" y="70"/>
                </a:cxn>
                <a:cxn ang="0">
                  <a:pos x="449" y="42"/>
                </a:cxn>
                <a:cxn ang="0">
                  <a:pos x="583" y="17"/>
                </a:cxn>
                <a:cxn ang="0">
                  <a:pos x="726" y="2"/>
                </a:cxn>
                <a:cxn ang="0">
                  <a:pos x="875" y="0"/>
                </a:cxn>
                <a:cxn ang="0">
                  <a:pos x="1024" y="11"/>
                </a:cxn>
                <a:cxn ang="0">
                  <a:pos x="1173" y="43"/>
                </a:cxn>
                <a:cxn ang="0">
                  <a:pos x="1314" y="96"/>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rotWithShape="1">
              <a:gsLst>
                <a:gs pos="0">
                  <a:srgbClr val="00B1F0"/>
                </a:gs>
                <a:gs pos="100000">
                  <a:srgbClr val="00B1F0">
                    <a:gamma/>
                    <a:shade val="46275"/>
                    <a:invGamma/>
                  </a:srgbClr>
                </a:gs>
              </a:gsLst>
              <a:lin ang="2700000" scaled="1"/>
            </a:gradFill>
            <a:ln w="38100" cmpd="sng">
              <a:solidFill>
                <a:srgbClr val="FFFFFF"/>
              </a:solidFill>
              <a:prstDash val="solid"/>
              <a:round/>
              <a:headEnd/>
              <a:tailEnd/>
            </a:ln>
            <a:effectLst>
              <a:outerShdw dist="135003" dir="2928844" algn="ctr" rotWithShape="0">
                <a:srgbClr val="000000">
                  <a:alpha val="50000"/>
                </a:srgbClr>
              </a:outerShdw>
            </a:effectLst>
          </p:spPr>
          <p:txBody>
            <a:bodyPr/>
            <a:lstStyle/>
            <a:p>
              <a:pPr fontAlgn="auto">
                <a:spcBef>
                  <a:spcPts val="0"/>
                </a:spcBef>
                <a:spcAft>
                  <a:spcPts val="0"/>
                </a:spcAft>
                <a:defRPr/>
              </a:pPr>
              <a:endParaRPr lang="tr-TR">
                <a:latin typeface="+mn-lt"/>
              </a:endParaRPr>
            </a:p>
          </p:txBody>
        </p:sp>
        <p:sp>
          <p:nvSpPr>
            <p:cNvPr id="257052" name="Freeform 28"/>
            <p:cNvSpPr>
              <a:spLocks/>
            </p:cNvSpPr>
            <p:nvPr/>
          </p:nvSpPr>
          <p:spPr bwMode="gray">
            <a:xfrm rot="-480829">
              <a:off x="1292" y="2482"/>
              <a:ext cx="1760" cy="926"/>
            </a:xfrm>
            <a:custGeom>
              <a:avLst/>
              <a:gdLst/>
              <a:ahLst/>
              <a:cxnLst>
                <a:cxn ang="0">
                  <a:pos x="717" y="96"/>
                </a:cxn>
                <a:cxn ang="0">
                  <a:pos x="860" y="43"/>
                </a:cxn>
                <a:cxn ang="0">
                  <a:pos x="1008" y="11"/>
                </a:cxn>
                <a:cxn ang="0">
                  <a:pos x="1157" y="0"/>
                </a:cxn>
                <a:cxn ang="0">
                  <a:pos x="1306" y="3"/>
                </a:cxn>
                <a:cxn ang="0">
                  <a:pos x="1449" y="17"/>
                </a:cxn>
                <a:cxn ang="0">
                  <a:pos x="1583" y="42"/>
                </a:cxn>
                <a:cxn ang="0">
                  <a:pos x="1707" y="70"/>
                </a:cxn>
                <a:cxn ang="0">
                  <a:pos x="1815" y="102"/>
                </a:cxn>
                <a:cxn ang="0">
                  <a:pos x="1905" y="131"/>
                </a:cxn>
                <a:cxn ang="0">
                  <a:pos x="1972" y="157"/>
                </a:cxn>
                <a:cxn ang="0">
                  <a:pos x="2016" y="175"/>
                </a:cxn>
                <a:cxn ang="0">
                  <a:pos x="2032" y="182"/>
                </a:cxn>
                <a:cxn ang="0">
                  <a:pos x="2029" y="200"/>
                </a:cxn>
                <a:cxn ang="0">
                  <a:pos x="2022" y="249"/>
                </a:cxn>
                <a:cxn ang="0">
                  <a:pos x="2009" y="326"/>
                </a:cxn>
                <a:cxn ang="0">
                  <a:pos x="1989" y="427"/>
                </a:cxn>
                <a:cxn ang="0">
                  <a:pos x="1958" y="542"/>
                </a:cxn>
                <a:cxn ang="0">
                  <a:pos x="1919" y="672"/>
                </a:cxn>
                <a:cxn ang="0">
                  <a:pos x="1866" y="806"/>
                </a:cxn>
                <a:cxn ang="0">
                  <a:pos x="1802" y="944"/>
                </a:cxn>
                <a:cxn ang="0">
                  <a:pos x="1722" y="1076"/>
                </a:cxn>
                <a:cxn ang="0">
                  <a:pos x="1627" y="1202"/>
                </a:cxn>
                <a:cxn ang="0">
                  <a:pos x="1514" y="1313"/>
                </a:cxn>
                <a:cxn ang="0">
                  <a:pos x="1383" y="1405"/>
                </a:cxn>
                <a:cxn ang="0">
                  <a:pos x="1245" y="1469"/>
                </a:cxn>
                <a:cxn ang="0">
                  <a:pos x="1099" y="1511"/>
                </a:cxn>
                <a:cxn ang="0">
                  <a:pos x="950" y="1532"/>
                </a:cxn>
                <a:cxn ang="0">
                  <a:pos x="801" y="1536"/>
                </a:cxn>
                <a:cxn ang="0">
                  <a:pos x="654" y="1527"/>
                </a:cxn>
                <a:cxn ang="0">
                  <a:pos x="515" y="1507"/>
                </a:cxn>
                <a:cxn ang="0">
                  <a:pos x="385" y="1481"/>
                </a:cxn>
                <a:cxn ang="0">
                  <a:pos x="270" y="1450"/>
                </a:cxn>
                <a:cxn ang="0">
                  <a:pos x="170" y="1419"/>
                </a:cxn>
                <a:cxn ang="0">
                  <a:pos x="91" y="1390"/>
                </a:cxn>
                <a:cxn ang="0">
                  <a:pos x="34" y="1368"/>
                </a:cxn>
                <a:cxn ang="0">
                  <a:pos x="5" y="1357"/>
                </a:cxn>
                <a:cxn ang="0">
                  <a:pos x="0" y="1349"/>
                </a:cxn>
                <a:cxn ang="0">
                  <a:pos x="5" y="1316"/>
                </a:cxn>
                <a:cxn ang="0">
                  <a:pos x="15" y="1250"/>
                </a:cxn>
                <a:cxn ang="0">
                  <a:pos x="33" y="1161"/>
                </a:cxn>
                <a:cxn ang="0">
                  <a:pos x="57" y="1053"/>
                </a:cxn>
                <a:cxn ang="0">
                  <a:pos x="92" y="929"/>
                </a:cxn>
                <a:cxn ang="0">
                  <a:pos x="139" y="798"/>
                </a:cxn>
                <a:cxn ang="0">
                  <a:pos x="197" y="661"/>
                </a:cxn>
                <a:cxn ang="0">
                  <a:pos x="269" y="525"/>
                </a:cxn>
                <a:cxn ang="0">
                  <a:pos x="356" y="395"/>
                </a:cxn>
                <a:cxn ang="0">
                  <a:pos x="460" y="277"/>
                </a:cxn>
                <a:cxn ang="0">
                  <a:pos x="581" y="175"/>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rotWithShape="1">
              <a:gsLst>
                <a:gs pos="0">
                  <a:srgbClr val="BC61CB"/>
                </a:gs>
                <a:gs pos="100000">
                  <a:srgbClr val="BC61CB">
                    <a:gamma/>
                    <a:shade val="46275"/>
                    <a:invGamma/>
                  </a:srgbClr>
                </a:gs>
              </a:gsLst>
              <a:lin ang="0" scaled="1"/>
            </a:gradFill>
            <a:ln w="38100" cmpd="sng">
              <a:solidFill>
                <a:srgbClr val="FFFFFF"/>
              </a:solidFill>
              <a:prstDash val="solid"/>
              <a:round/>
              <a:headEnd/>
              <a:tailEnd/>
            </a:ln>
            <a:effectLst>
              <a:outerShdw dist="135003" dir="2928844" algn="ctr" rotWithShape="0">
                <a:srgbClr val="000000">
                  <a:alpha val="50000"/>
                </a:srgbClr>
              </a:outerShdw>
            </a:effectLst>
          </p:spPr>
          <p:txBody>
            <a:bodyPr/>
            <a:lstStyle/>
            <a:p>
              <a:pPr fontAlgn="auto">
                <a:spcBef>
                  <a:spcPts val="0"/>
                </a:spcBef>
                <a:spcAft>
                  <a:spcPts val="0"/>
                </a:spcAft>
                <a:defRPr/>
              </a:pPr>
              <a:endParaRPr lang="tr-TR">
                <a:latin typeface="+mn-lt"/>
              </a:endParaRPr>
            </a:p>
          </p:txBody>
        </p:sp>
        <p:sp>
          <p:nvSpPr>
            <p:cNvPr id="257048" name="Freeform 24"/>
            <p:cNvSpPr>
              <a:spLocks/>
            </p:cNvSpPr>
            <p:nvPr/>
          </p:nvSpPr>
          <p:spPr bwMode="gray">
            <a:xfrm>
              <a:off x="2352" y="2462"/>
              <a:ext cx="960" cy="1618"/>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40"/>
                </a:cxn>
                <a:cxn ang="0">
                  <a:pos x="806" y="2291"/>
                </a:cxn>
                <a:cxn ang="0">
                  <a:pos x="763" y="2326"/>
                </a:cxn>
                <a:cxn ang="0">
                  <a:pos x="739" y="2343"/>
                </a:cxn>
                <a:cxn ang="0">
                  <a:pos x="732" y="2343"/>
                </a:cxn>
                <a:cxn ang="0">
                  <a:pos x="709" y="2326"/>
                </a:cxn>
                <a:cxn ang="0">
                  <a:pos x="665" y="2291"/>
                </a:cxn>
                <a:cxn ang="0">
                  <a:pos x="604" y="2240"/>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9"/>
                </a:cxn>
                <a:cxn ang="0">
                  <a:pos x="27" y="954"/>
                </a:cxn>
                <a:cxn ang="0">
                  <a:pos x="71" y="816"/>
                </a:cxn>
                <a:cxn ang="0">
                  <a:pos x="131" y="684"/>
                </a:cxn>
                <a:cxn ang="0">
                  <a:pos x="204" y="560"/>
                </a:cxn>
                <a:cxn ang="0">
                  <a:pos x="284" y="446"/>
                </a:cxn>
                <a:cxn ang="0">
                  <a:pos x="367" y="343"/>
                </a:cxn>
                <a:cxn ang="0">
                  <a:pos x="452" y="251"/>
                </a:cxn>
                <a:cxn ang="0">
                  <a:pos x="532" y="171"/>
                </a:cxn>
                <a:cxn ang="0">
                  <a:pos x="604" y="105"/>
                </a:cxn>
                <a:cxn ang="0">
                  <a:pos x="665" y="55"/>
                </a:cxn>
                <a:cxn ang="0">
                  <a:pos x="709" y="19"/>
                </a:cxn>
                <a:cxn ang="0">
                  <a:pos x="732" y="1"/>
                </a:cxn>
                <a:cxn ang="0">
                  <a:pos x="739" y="1"/>
                </a:cxn>
                <a:cxn ang="0">
                  <a:pos x="763" y="19"/>
                </a:cxn>
                <a:cxn ang="0">
                  <a:pos x="806" y="55"/>
                </a:cxn>
                <a:cxn ang="0">
                  <a:pos x="866" y="105"/>
                </a:cxn>
                <a:cxn ang="0">
                  <a:pos x="939" y="171"/>
                </a:cxn>
                <a:cxn ang="0">
                  <a:pos x="1019" y="251"/>
                </a:cxn>
                <a:cxn ang="0">
                  <a:pos x="1102" y="343"/>
                </a:cxn>
                <a:cxn ang="0">
                  <a:pos x="1187" y="446"/>
                </a:cxn>
                <a:cxn ang="0">
                  <a:pos x="1267" y="560"/>
                </a:cxn>
                <a:cxn ang="0">
                  <a:pos x="1339" y="684"/>
                </a:cxn>
                <a:cxn ang="0">
                  <a:pos x="1400" y="816"/>
                </a:cxn>
                <a:cxn ang="0">
                  <a:pos x="1444" y="954"/>
                </a:cxn>
                <a:cxn ang="0">
                  <a:pos x="1467" y="1099"/>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rotWithShape="1">
              <a:gsLst>
                <a:gs pos="0">
                  <a:srgbClr val="FF0066">
                    <a:gamma/>
                    <a:shade val="46275"/>
                    <a:invGamma/>
                  </a:srgbClr>
                </a:gs>
                <a:gs pos="100000">
                  <a:srgbClr val="FF0066"/>
                </a:gs>
              </a:gsLst>
              <a:lin ang="5400000" scaled="1"/>
            </a:gradFill>
            <a:ln w="38100" cmpd="sng">
              <a:solidFill>
                <a:srgbClr val="FFFFFF"/>
              </a:solidFill>
              <a:prstDash val="solid"/>
              <a:round/>
              <a:headEnd/>
              <a:tailEnd/>
            </a:ln>
            <a:effectLst>
              <a:outerShdw dist="135003" dir="2928844" algn="ctr" rotWithShape="0">
                <a:srgbClr val="000000">
                  <a:alpha val="50000"/>
                </a:srgbClr>
              </a:outerShdw>
            </a:effectLst>
          </p:spPr>
          <p:txBody>
            <a:bodyPr/>
            <a:lstStyle/>
            <a:p>
              <a:pPr fontAlgn="auto">
                <a:spcBef>
                  <a:spcPts val="0"/>
                </a:spcBef>
                <a:spcAft>
                  <a:spcPts val="0"/>
                </a:spcAft>
                <a:defRPr/>
              </a:pPr>
              <a:endParaRPr lang="tr-TR">
                <a:latin typeface="+mn-lt"/>
              </a:endParaRPr>
            </a:p>
          </p:txBody>
        </p:sp>
        <p:sp>
          <p:nvSpPr>
            <p:cNvPr id="257050" name="Freeform 26"/>
            <p:cNvSpPr>
              <a:spLocks/>
            </p:cNvSpPr>
            <p:nvPr/>
          </p:nvSpPr>
          <p:spPr bwMode="gray">
            <a:xfrm rot="521906">
              <a:off x="2684" y="2537"/>
              <a:ext cx="1680" cy="864"/>
            </a:xfrm>
            <a:custGeom>
              <a:avLst/>
              <a:gdLst/>
              <a:ahLst/>
              <a:cxnLst>
                <a:cxn ang="0">
                  <a:pos x="1451" y="175"/>
                </a:cxn>
                <a:cxn ang="0">
                  <a:pos x="1572" y="277"/>
                </a:cxn>
                <a:cxn ang="0">
                  <a:pos x="1676" y="395"/>
                </a:cxn>
                <a:cxn ang="0">
                  <a:pos x="1763" y="525"/>
                </a:cxn>
                <a:cxn ang="0">
                  <a:pos x="1835" y="661"/>
                </a:cxn>
                <a:cxn ang="0">
                  <a:pos x="1893" y="798"/>
                </a:cxn>
                <a:cxn ang="0">
                  <a:pos x="1940" y="929"/>
                </a:cxn>
                <a:cxn ang="0">
                  <a:pos x="1975" y="1053"/>
                </a:cxn>
                <a:cxn ang="0">
                  <a:pos x="2000" y="1161"/>
                </a:cxn>
                <a:cxn ang="0">
                  <a:pos x="2017" y="1250"/>
                </a:cxn>
                <a:cxn ang="0">
                  <a:pos x="2026" y="1316"/>
                </a:cxn>
                <a:cxn ang="0">
                  <a:pos x="2030" y="1349"/>
                </a:cxn>
                <a:cxn ang="0">
                  <a:pos x="2027" y="1357"/>
                </a:cxn>
                <a:cxn ang="0">
                  <a:pos x="1998" y="1368"/>
                </a:cxn>
                <a:cxn ang="0">
                  <a:pos x="1941" y="1390"/>
                </a:cxn>
                <a:cxn ang="0">
                  <a:pos x="1861" y="1419"/>
                </a:cxn>
                <a:cxn ang="0">
                  <a:pos x="1762" y="1450"/>
                </a:cxn>
                <a:cxn ang="0">
                  <a:pos x="1647" y="1481"/>
                </a:cxn>
                <a:cxn ang="0">
                  <a:pos x="1517" y="1507"/>
                </a:cxn>
                <a:cxn ang="0">
                  <a:pos x="1377" y="1527"/>
                </a:cxn>
                <a:cxn ang="0">
                  <a:pos x="1231" y="1536"/>
                </a:cxn>
                <a:cxn ang="0">
                  <a:pos x="1082" y="1532"/>
                </a:cxn>
                <a:cxn ang="0">
                  <a:pos x="933" y="1511"/>
                </a:cxn>
                <a:cxn ang="0">
                  <a:pos x="787" y="1469"/>
                </a:cxn>
                <a:cxn ang="0">
                  <a:pos x="647" y="1405"/>
                </a:cxn>
                <a:cxn ang="0">
                  <a:pos x="518" y="1313"/>
                </a:cxn>
                <a:cxn ang="0">
                  <a:pos x="405" y="1202"/>
                </a:cxn>
                <a:cxn ang="0">
                  <a:pos x="311" y="1076"/>
                </a:cxn>
                <a:cxn ang="0">
                  <a:pos x="230" y="944"/>
                </a:cxn>
                <a:cxn ang="0">
                  <a:pos x="166" y="806"/>
                </a:cxn>
                <a:cxn ang="0">
                  <a:pos x="114" y="672"/>
                </a:cxn>
                <a:cxn ang="0">
                  <a:pos x="73" y="542"/>
                </a:cxn>
                <a:cxn ang="0">
                  <a:pos x="44" y="427"/>
                </a:cxn>
                <a:cxn ang="0">
                  <a:pos x="22" y="326"/>
                </a:cxn>
                <a:cxn ang="0">
                  <a:pos x="9" y="249"/>
                </a:cxn>
                <a:cxn ang="0">
                  <a:pos x="3" y="200"/>
                </a:cxn>
                <a:cxn ang="0">
                  <a:pos x="0" y="182"/>
                </a:cxn>
                <a:cxn ang="0">
                  <a:pos x="16" y="175"/>
                </a:cxn>
                <a:cxn ang="0">
                  <a:pos x="58" y="157"/>
                </a:cxn>
                <a:cxn ang="0">
                  <a:pos x="127" y="131"/>
                </a:cxn>
                <a:cxn ang="0">
                  <a:pos x="217" y="102"/>
                </a:cxn>
                <a:cxn ang="0">
                  <a:pos x="325" y="70"/>
                </a:cxn>
                <a:cxn ang="0">
                  <a:pos x="449" y="42"/>
                </a:cxn>
                <a:cxn ang="0">
                  <a:pos x="583" y="17"/>
                </a:cxn>
                <a:cxn ang="0">
                  <a:pos x="726" y="3"/>
                </a:cxn>
                <a:cxn ang="0">
                  <a:pos x="875" y="0"/>
                </a:cxn>
                <a:cxn ang="0">
                  <a:pos x="1024" y="11"/>
                </a:cxn>
                <a:cxn ang="0">
                  <a:pos x="1173" y="43"/>
                </a:cxn>
                <a:cxn ang="0">
                  <a:pos x="1314" y="96"/>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adFill rotWithShape="1">
              <a:gsLst>
                <a:gs pos="0">
                  <a:srgbClr val="FF7E3D">
                    <a:gamma/>
                    <a:shade val="46275"/>
                    <a:invGamma/>
                  </a:srgbClr>
                </a:gs>
                <a:gs pos="100000">
                  <a:srgbClr val="FF7E3D"/>
                </a:gs>
              </a:gsLst>
              <a:lin ang="2700000" scaled="1"/>
            </a:gradFill>
            <a:ln w="38100" cmpd="sng">
              <a:solidFill>
                <a:srgbClr val="FFFFFF"/>
              </a:solidFill>
              <a:prstDash val="solid"/>
              <a:round/>
              <a:headEnd/>
              <a:tailEnd/>
            </a:ln>
            <a:effectLst>
              <a:outerShdw dist="135003" dir="2928844" algn="ctr" rotWithShape="0">
                <a:srgbClr val="000000">
                  <a:alpha val="50000"/>
                </a:srgbClr>
              </a:outerShdw>
            </a:effectLst>
          </p:spPr>
          <p:txBody>
            <a:bodyPr/>
            <a:lstStyle/>
            <a:p>
              <a:pPr fontAlgn="auto">
                <a:spcBef>
                  <a:spcPts val="0"/>
                </a:spcBef>
                <a:spcAft>
                  <a:spcPts val="0"/>
                </a:spcAft>
                <a:defRPr/>
              </a:pPr>
              <a:endParaRPr lang="tr-TR">
                <a:latin typeface="+mn-lt"/>
              </a:endParaRPr>
            </a:p>
          </p:txBody>
        </p:sp>
        <p:sp>
          <p:nvSpPr>
            <p:cNvPr id="257053" name="Freeform 29"/>
            <p:cNvSpPr>
              <a:spLocks/>
            </p:cNvSpPr>
            <p:nvPr/>
          </p:nvSpPr>
          <p:spPr bwMode="gray">
            <a:xfrm rot="-468625">
              <a:off x="2736" y="1632"/>
              <a:ext cx="1728" cy="912"/>
            </a:xfrm>
            <a:custGeom>
              <a:avLst/>
              <a:gdLst/>
              <a:ahLst/>
              <a:cxnLst>
                <a:cxn ang="0">
                  <a:pos x="716" y="96"/>
                </a:cxn>
                <a:cxn ang="0">
                  <a:pos x="859" y="43"/>
                </a:cxn>
                <a:cxn ang="0">
                  <a:pos x="1008" y="11"/>
                </a:cxn>
                <a:cxn ang="0">
                  <a:pos x="1157" y="0"/>
                </a:cxn>
                <a:cxn ang="0">
                  <a:pos x="1305" y="3"/>
                </a:cxn>
                <a:cxn ang="0">
                  <a:pos x="1448" y="17"/>
                </a:cxn>
                <a:cxn ang="0">
                  <a:pos x="1582" y="42"/>
                </a:cxn>
                <a:cxn ang="0">
                  <a:pos x="1706" y="70"/>
                </a:cxn>
                <a:cxn ang="0">
                  <a:pos x="1814" y="102"/>
                </a:cxn>
                <a:cxn ang="0">
                  <a:pos x="1905" y="131"/>
                </a:cxn>
                <a:cxn ang="0">
                  <a:pos x="1972" y="157"/>
                </a:cxn>
                <a:cxn ang="0">
                  <a:pos x="2016" y="175"/>
                </a:cxn>
                <a:cxn ang="0">
                  <a:pos x="2032" y="182"/>
                </a:cxn>
                <a:cxn ang="0">
                  <a:pos x="2029" y="200"/>
                </a:cxn>
                <a:cxn ang="0">
                  <a:pos x="2021" y="249"/>
                </a:cxn>
                <a:cxn ang="0">
                  <a:pos x="2008" y="327"/>
                </a:cxn>
                <a:cxn ang="0">
                  <a:pos x="1988" y="427"/>
                </a:cxn>
                <a:cxn ang="0">
                  <a:pos x="1957" y="542"/>
                </a:cxn>
                <a:cxn ang="0">
                  <a:pos x="1918" y="672"/>
                </a:cxn>
                <a:cxn ang="0">
                  <a:pos x="1865" y="807"/>
                </a:cxn>
                <a:cxn ang="0">
                  <a:pos x="1801" y="944"/>
                </a:cxn>
                <a:cxn ang="0">
                  <a:pos x="1721" y="1076"/>
                </a:cxn>
                <a:cxn ang="0">
                  <a:pos x="1626" y="1202"/>
                </a:cxn>
                <a:cxn ang="0">
                  <a:pos x="1514" y="1313"/>
                </a:cxn>
                <a:cxn ang="0">
                  <a:pos x="1383" y="1405"/>
                </a:cxn>
                <a:cxn ang="0">
                  <a:pos x="1244" y="1469"/>
                </a:cxn>
                <a:cxn ang="0">
                  <a:pos x="1098" y="1511"/>
                </a:cxn>
                <a:cxn ang="0">
                  <a:pos x="949" y="1532"/>
                </a:cxn>
                <a:cxn ang="0">
                  <a:pos x="801" y="1536"/>
                </a:cxn>
                <a:cxn ang="0">
                  <a:pos x="653" y="1527"/>
                </a:cxn>
                <a:cxn ang="0">
                  <a:pos x="515" y="1507"/>
                </a:cxn>
                <a:cxn ang="0">
                  <a:pos x="385" y="1481"/>
                </a:cxn>
                <a:cxn ang="0">
                  <a:pos x="270" y="1450"/>
                </a:cxn>
                <a:cxn ang="0">
                  <a:pos x="169" y="1419"/>
                </a:cxn>
                <a:cxn ang="0">
                  <a:pos x="90" y="1390"/>
                </a:cxn>
                <a:cxn ang="0">
                  <a:pos x="33" y="1368"/>
                </a:cxn>
                <a:cxn ang="0">
                  <a:pos x="4" y="1357"/>
                </a:cxn>
                <a:cxn ang="0">
                  <a:pos x="0" y="1349"/>
                </a:cxn>
                <a:cxn ang="0">
                  <a:pos x="4" y="1316"/>
                </a:cxn>
                <a:cxn ang="0">
                  <a:pos x="14" y="1250"/>
                </a:cxn>
                <a:cxn ang="0">
                  <a:pos x="32" y="1161"/>
                </a:cxn>
                <a:cxn ang="0">
                  <a:pos x="57" y="1053"/>
                </a:cxn>
                <a:cxn ang="0">
                  <a:pos x="92" y="929"/>
                </a:cxn>
                <a:cxn ang="0">
                  <a:pos x="138" y="798"/>
                </a:cxn>
                <a:cxn ang="0">
                  <a:pos x="197" y="661"/>
                </a:cxn>
                <a:cxn ang="0">
                  <a:pos x="268" y="525"/>
                </a:cxn>
                <a:cxn ang="0">
                  <a:pos x="356" y="395"/>
                </a:cxn>
                <a:cxn ang="0">
                  <a:pos x="459" y="277"/>
                </a:cxn>
                <a:cxn ang="0">
                  <a:pos x="580" y="175"/>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adFill rotWithShape="1">
              <a:gsLst>
                <a:gs pos="0">
                  <a:srgbClr val="FFCC00">
                    <a:gamma/>
                    <a:shade val="46275"/>
                    <a:invGamma/>
                  </a:srgbClr>
                </a:gs>
                <a:gs pos="100000">
                  <a:srgbClr val="FFCC00"/>
                </a:gs>
              </a:gsLst>
              <a:lin ang="18900000" scaled="1"/>
            </a:gradFill>
            <a:ln w="38100" cmpd="sng">
              <a:solidFill>
                <a:srgbClr val="FFFFFF"/>
              </a:solidFill>
              <a:prstDash val="solid"/>
              <a:round/>
              <a:headEnd/>
              <a:tailEnd/>
            </a:ln>
            <a:effectLst>
              <a:outerShdw dist="135003" dir="2928844" algn="ctr" rotWithShape="0">
                <a:srgbClr val="000000">
                  <a:alpha val="50000"/>
                </a:srgbClr>
              </a:outerShdw>
            </a:effectLst>
          </p:spPr>
          <p:txBody>
            <a:bodyPr/>
            <a:lstStyle/>
            <a:p>
              <a:pPr fontAlgn="auto">
                <a:spcBef>
                  <a:spcPts val="0"/>
                </a:spcBef>
                <a:spcAft>
                  <a:spcPts val="0"/>
                </a:spcAft>
                <a:defRPr/>
              </a:pPr>
              <a:endParaRPr lang="tr-TR">
                <a:latin typeface="+mn-lt"/>
              </a:endParaRPr>
            </a:p>
          </p:txBody>
        </p:sp>
        <p:grpSp>
          <p:nvGrpSpPr>
            <p:cNvPr id="19468" name="Group 14"/>
            <p:cNvGrpSpPr>
              <a:grpSpLocks/>
            </p:cNvGrpSpPr>
            <p:nvPr/>
          </p:nvGrpSpPr>
          <p:grpSpPr bwMode="auto">
            <a:xfrm>
              <a:off x="2406" y="2112"/>
              <a:ext cx="773" cy="768"/>
              <a:chOff x="2016" y="1920"/>
              <a:chExt cx="1680" cy="1680"/>
            </a:xfrm>
          </p:grpSpPr>
          <p:sp>
            <p:nvSpPr>
              <p:cNvPr id="19475" name="Oval 15"/>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38100">
                <a:solidFill>
                  <a:srgbClr val="FFFFFF"/>
                </a:solidFill>
                <a:round/>
                <a:headEnd/>
                <a:tailEnd/>
              </a:ln>
            </p:spPr>
            <p:txBody>
              <a:bodyPr wrap="none" anchor="ctr"/>
              <a:lstStyle/>
              <a:p>
                <a:endParaRPr lang="tr-TR">
                  <a:latin typeface="Calibri" pitchFamily="34" charset="0"/>
                </a:endParaRPr>
              </a:p>
            </p:txBody>
          </p:sp>
          <p:sp>
            <p:nvSpPr>
              <p:cNvPr id="19476" name="Freeform 16"/>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tx1"/>
                  </a:gs>
                  <a:gs pos="100000">
                    <a:srgbClr val="FF3300"/>
                  </a:gs>
                </a:gsLst>
                <a:lin ang="54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tr-TR"/>
              </a:p>
            </p:txBody>
          </p:sp>
        </p:grpSp>
        <p:sp>
          <p:nvSpPr>
            <p:cNvPr id="19469" name="Text Box 32"/>
            <p:cNvSpPr txBox="1">
              <a:spLocks noChangeArrowheads="1"/>
            </p:cNvSpPr>
            <p:nvPr/>
          </p:nvSpPr>
          <p:spPr bwMode="gray">
            <a:xfrm>
              <a:off x="1825" y="1733"/>
              <a:ext cx="653"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b="1">
                  <a:solidFill>
                    <a:srgbClr val="000000"/>
                  </a:solidFill>
                  <a:latin typeface="Calibri" pitchFamily="34" charset="0"/>
                </a:rPr>
                <a:t>Performans</a:t>
              </a:r>
            </a:p>
            <a:p>
              <a:pPr algn="ctr" eaLnBrk="1" hangingPunct="1"/>
              <a:r>
                <a:rPr lang="tr-TR" sz="2000" b="1">
                  <a:solidFill>
                    <a:srgbClr val="000000"/>
                  </a:solidFill>
                  <a:latin typeface="Calibri" pitchFamily="34" charset="0"/>
                </a:rPr>
                <a:t>Belirleme</a:t>
              </a:r>
              <a:endParaRPr lang="en-US" sz="2000" b="1">
                <a:solidFill>
                  <a:srgbClr val="000000"/>
                </a:solidFill>
                <a:latin typeface="Calibri" pitchFamily="34" charset="0"/>
              </a:endParaRPr>
            </a:p>
          </p:txBody>
        </p:sp>
        <p:sp>
          <p:nvSpPr>
            <p:cNvPr id="19470" name="Text Box 33"/>
            <p:cNvSpPr txBox="1">
              <a:spLocks noChangeArrowheads="1"/>
            </p:cNvSpPr>
            <p:nvPr/>
          </p:nvSpPr>
          <p:spPr bwMode="gray">
            <a:xfrm>
              <a:off x="2510" y="1288"/>
              <a:ext cx="602"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b="1">
                  <a:solidFill>
                    <a:srgbClr val="000000"/>
                  </a:solidFill>
                  <a:latin typeface="Calibri" pitchFamily="34" charset="0"/>
                </a:rPr>
                <a:t>   Tıbbi</a:t>
              </a:r>
              <a:endParaRPr lang="tr-TR" sz="2000" b="1">
                <a:solidFill>
                  <a:srgbClr val="000000"/>
                </a:solidFill>
              </a:endParaRPr>
            </a:p>
            <a:p>
              <a:pPr algn="ctr" eaLnBrk="1" hangingPunct="1"/>
              <a:r>
                <a:rPr lang="tr-TR" sz="2000" b="1">
                  <a:solidFill>
                    <a:srgbClr val="000000"/>
                  </a:solidFill>
                </a:rPr>
                <a:t>   </a:t>
              </a:r>
              <a:r>
                <a:rPr lang="tr-TR" sz="2000" b="1">
                  <a:solidFill>
                    <a:srgbClr val="000000"/>
                  </a:solidFill>
                  <a:latin typeface="Calibri" pitchFamily="34" charset="0"/>
                </a:rPr>
                <a:t>tanı</a:t>
              </a:r>
              <a:endParaRPr lang="en-US" sz="2000" b="1">
                <a:solidFill>
                  <a:srgbClr val="000000"/>
                </a:solidFill>
                <a:latin typeface="Calibri" pitchFamily="34" charset="0"/>
              </a:endParaRPr>
            </a:p>
          </p:txBody>
        </p:sp>
        <p:sp>
          <p:nvSpPr>
            <p:cNvPr id="19471" name="Text Box 34"/>
            <p:cNvSpPr txBox="1">
              <a:spLocks noChangeArrowheads="1"/>
            </p:cNvSpPr>
            <p:nvPr/>
          </p:nvSpPr>
          <p:spPr bwMode="gray">
            <a:xfrm>
              <a:off x="3416" y="1935"/>
              <a:ext cx="672"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b="1">
                  <a:solidFill>
                    <a:srgbClr val="000000"/>
                  </a:solidFill>
                  <a:latin typeface="Calibri" pitchFamily="34" charset="0"/>
                </a:rPr>
                <a:t>Test Sonucu</a:t>
              </a:r>
              <a:endParaRPr lang="en-US" sz="2000" b="1">
                <a:solidFill>
                  <a:srgbClr val="000000"/>
                </a:solidFill>
                <a:latin typeface="Calibri" pitchFamily="34" charset="0"/>
              </a:endParaRPr>
            </a:p>
          </p:txBody>
        </p:sp>
        <p:sp>
          <p:nvSpPr>
            <p:cNvPr id="19472" name="Text Box 35"/>
            <p:cNvSpPr txBox="1">
              <a:spLocks noChangeArrowheads="1"/>
            </p:cNvSpPr>
            <p:nvPr/>
          </p:nvSpPr>
          <p:spPr bwMode="gray">
            <a:xfrm>
              <a:off x="3170" y="2880"/>
              <a:ext cx="721"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b="1">
                  <a:solidFill>
                    <a:srgbClr val="000000"/>
                  </a:solidFill>
                  <a:latin typeface="Calibri" pitchFamily="34" charset="0"/>
                </a:rPr>
                <a:t>Veli görüşme</a:t>
              </a:r>
              <a:endParaRPr lang="en-US" sz="2000" b="1">
                <a:solidFill>
                  <a:srgbClr val="000000"/>
                </a:solidFill>
                <a:latin typeface="Calibri" pitchFamily="34" charset="0"/>
              </a:endParaRPr>
            </a:p>
          </p:txBody>
        </p:sp>
        <p:sp>
          <p:nvSpPr>
            <p:cNvPr id="19473" name="Text Box 36"/>
            <p:cNvSpPr txBox="1">
              <a:spLocks noChangeArrowheads="1"/>
            </p:cNvSpPr>
            <p:nvPr/>
          </p:nvSpPr>
          <p:spPr bwMode="gray">
            <a:xfrm>
              <a:off x="1648" y="2880"/>
              <a:ext cx="54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b="1">
                  <a:solidFill>
                    <a:srgbClr val="000000"/>
                  </a:solidFill>
                  <a:latin typeface="Calibri" pitchFamily="34" charset="0"/>
                </a:rPr>
                <a:t>Okul Bilgi</a:t>
              </a:r>
              <a:endParaRPr lang="en-US" sz="2000" b="1">
                <a:solidFill>
                  <a:srgbClr val="000000"/>
                </a:solidFill>
                <a:latin typeface="Calibri" pitchFamily="34" charset="0"/>
              </a:endParaRPr>
            </a:p>
          </p:txBody>
        </p:sp>
        <p:sp>
          <p:nvSpPr>
            <p:cNvPr id="19474" name="Text Box 37"/>
            <p:cNvSpPr txBox="1">
              <a:spLocks noChangeArrowheads="1"/>
            </p:cNvSpPr>
            <p:nvPr/>
          </p:nvSpPr>
          <p:spPr bwMode="gray">
            <a:xfrm>
              <a:off x="2742" y="3486"/>
              <a:ext cx="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b="1">
                <a:solidFill>
                  <a:srgbClr val="000000"/>
                </a:solidFill>
                <a:latin typeface="Calibri" pitchFamily="34" charset="0"/>
              </a:endParaRPr>
            </a:p>
          </p:txBody>
        </p:sp>
      </p:grpSp>
      <p:sp>
        <p:nvSpPr>
          <p:cNvPr id="21" name="20 Metin kutusu"/>
          <p:cNvSpPr txBox="1"/>
          <p:nvPr/>
        </p:nvSpPr>
        <p:spPr>
          <a:xfrm>
            <a:off x="3286125" y="5214938"/>
            <a:ext cx="1928813" cy="1016000"/>
          </a:xfrm>
          <a:prstGeom prst="rect">
            <a:avLst/>
          </a:prstGeom>
          <a:noFill/>
        </p:spPr>
        <p:txBody>
          <a:bodyPr>
            <a:spAutoFit/>
          </a:bodyPr>
          <a:lstStyle/>
          <a:p>
            <a:pPr algn="ctr" fontAlgn="auto">
              <a:spcBef>
                <a:spcPts val="0"/>
              </a:spcBef>
              <a:spcAft>
                <a:spcPts val="0"/>
              </a:spcAft>
              <a:defRPr/>
            </a:pPr>
            <a:r>
              <a:rPr lang="tr-TR" sz="2000" b="1" dirty="0">
                <a:solidFill>
                  <a:schemeClr val="accent4">
                    <a:lumMod val="10000"/>
                  </a:schemeClr>
                </a:solidFill>
                <a:latin typeface="+mn-lt"/>
              </a:rPr>
              <a:t>Özel eğitim  kurum</a:t>
            </a:r>
          </a:p>
          <a:p>
            <a:pPr algn="ctr" fontAlgn="auto">
              <a:spcBef>
                <a:spcPts val="0"/>
              </a:spcBef>
              <a:spcAft>
                <a:spcPts val="0"/>
              </a:spcAft>
              <a:defRPr/>
            </a:pPr>
            <a:r>
              <a:rPr lang="tr-TR" sz="2000" b="1" dirty="0">
                <a:solidFill>
                  <a:schemeClr val="accent4">
                    <a:lumMod val="10000"/>
                  </a:schemeClr>
                </a:solidFill>
                <a:latin typeface="+mn-lt"/>
              </a:rPr>
              <a:t>formları</a:t>
            </a:r>
          </a:p>
        </p:txBody>
      </p:sp>
      <p:sp>
        <p:nvSpPr>
          <p:cNvPr id="19461" name="19 Metin kutusu"/>
          <p:cNvSpPr txBox="1">
            <a:spLocks noChangeArrowheads="1"/>
          </p:cNvSpPr>
          <p:nvPr/>
        </p:nvSpPr>
        <p:spPr bwMode="auto">
          <a:xfrm>
            <a:off x="3492500" y="3571875"/>
            <a:ext cx="142875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800" b="1">
                <a:latin typeface="Calibri" pitchFamily="34" charset="0"/>
              </a:rPr>
              <a:t>KURUL KARARI</a:t>
            </a:r>
          </a:p>
        </p:txBody>
      </p:sp>
    </p:spTree>
    <p:extLst>
      <p:ext uri="{BB962C8B-B14F-4D97-AF65-F5344CB8AC3E}">
        <p14:creationId xmlns:p14="http://schemas.microsoft.com/office/powerpoint/2010/main" xmlns="" val="2836582200"/>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1415</TotalTime>
  <Words>903</Words>
  <Application>Microsoft Office PowerPoint</Application>
  <PresentationFormat>Ekran Gösterisi (4:3)</PresentationFormat>
  <Paragraphs>217</Paragraphs>
  <Slides>74</Slides>
  <Notes>0</Notes>
  <HiddenSlides>0</HiddenSlides>
  <MMClips>1</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Hava Akımı</vt:lpstr>
      <vt:lpstr>Slayt 1</vt:lpstr>
      <vt:lpstr>Slayt 2</vt:lpstr>
      <vt:lpstr>Slayt 3</vt:lpstr>
      <vt:lpstr>Slayt 4</vt:lpstr>
      <vt:lpstr>Slayt 5</vt:lpstr>
      <vt:lpstr>DEĞİŞEN ÖZEL EĞİTİM HİZMETLERİ YÖNETMELİĞİ</vt:lpstr>
      <vt:lpstr>Slayt 7</vt:lpstr>
      <vt:lpstr>Slayt 8</vt:lpstr>
      <vt:lpstr>Eğitsel Değerlendirme ve Tanılama</vt:lpstr>
      <vt:lpstr>Slayt 10</vt:lpstr>
      <vt:lpstr>Slayt 11</vt:lpstr>
      <vt:lpstr>Slayt 12</vt:lpstr>
      <vt:lpstr>BÜTÜNLEŞTİRME  VE DESTEK EĞİTİM ODASI</vt:lpstr>
      <vt:lpstr>DESTEK EĞİTİM ODASI</vt:lpstr>
      <vt:lpstr>DESTEK EĞİTİM ODASI NASIL  AÇILIR?</vt:lpstr>
      <vt:lpstr>DESTEK EĞİTİM ODASI NASIL  AÇILIR?</vt:lpstr>
      <vt:lpstr>DESTEK EĞİTİM ODASI NASIL  AÇILIR?</vt:lpstr>
      <vt:lpstr>DESTEK EĞİTİM ODASI NASIL  AÇILIR?</vt:lpstr>
      <vt:lpstr>BİREYSEL VEYA  GRUP EĞİTİMİ YAPILABİLİR.</vt:lpstr>
      <vt:lpstr>DESTEK EĞİTİM ODASINDA</vt:lpstr>
      <vt:lpstr>Kullanılacak materyaller  ;</vt:lpstr>
      <vt:lpstr>Destek eğitim odasına alınan öğrencinin uyum süreci çok önemlidir.</vt:lpstr>
      <vt:lpstr>Uyum sürecinde;</vt:lpstr>
      <vt:lpstr>Önce bireysel oyunlar oynanıp,sonra grup oyunlarına geçilmelidir….</vt:lpstr>
      <vt:lpstr>Destek odada yapılan etkinlikler  büyük  grupla da  yapılabilir.. </vt:lpstr>
      <vt:lpstr>AİLE VE EĞİTİMCİLERİN OKUYACAĞI GÜZEL BİR KİTAP</vt:lpstr>
      <vt:lpstr>QRİDOR  OYUNU : Yaratıcılığı çok geliştiren bir oyun </vt:lpstr>
      <vt:lpstr>QRİDOR OYUNU OKUL ÖNCESİ </vt:lpstr>
      <vt:lpstr>Destek eğitim  odasındaki  örnek çalışmalar </vt:lpstr>
      <vt:lpstr>Destek eğitim  odasındaki  örnek çalışmalar </vt:lpstr>
      <vt:lpstr>Destek Odada Yapılabilecek Çalışmalar</vt:lpstr>
      <vt:lpstr>ZEKA OYUNLARI DERSİ</vt:lpstr>
      <vt:lpstr>KAPLA OYUNU</vt:lpstr>
      <vt:lpstr>Destek Odada Yapılabilecek Çalışmalar</vt:lpstr>
      <vt:lpstr>Destek Odada Yapılabilecek Çalışmalar</vt:lpstr>
      <vt:lpstr>Destek Odada Yapılabilecek Çalışmalar</vt:lpstr>
      <vt:lpstr>Kalemlerle Çalışma</vt:lpstr>
      <vt:lpstr>Lehim Çalışması</vt:lpstr>
      <vt:lpstr>Robot Çalışması</vt:lpstr>
      <vt:lpstr>Renk Çarkı Yapma </vt:lpstr>
      <vt:lpstr>Pervane Yapma</vt:lpstr>
      <vt:lpstr>Gözlem Yapma</vt:lpstr>
      <vt:lpstr>Renk Cümbüşü Yapma</vt:lpstr>
      <vt:lpstr>Ebru Yapma</vt:lpstr>
      <vt:lpstr>Pervane Yapma</vt:lpstr>
      <vt:lpstr>Slayt 46</vt:lpstr>
      <vt:lpstr>Yanardağ Yapma</vt:lpstr>
      <vt:lpstr>Jenga Oyunu</vt:lpstr>
      <vt:lpstr>Maket-Tangram Yapımı</vt:lpstr>
      <vt:lpstr>Bilim veDüşünce İnsanları Çalışmaları</vt:lpstr>
      <vt:lpstr>Tarihçi resimlerinde aynı olanları bulup,hayatlarını anlatma</vt:lpstr>
      <vt:lpstr>Destek Odada Yapılabilecek Çalışmalar</vt:lpstr>
      <vt:lpstr>Uçurtma Yapma</vt:lpstr>
      <vt:lpstr>Deney Çalışmaları</vt:lpstr>
      <vt:lpstr>Destek Odada Yapılabilecek Çalışmalar</vt:lpstr>
      <vt:lpstr>Slayt 56</vt:lpstr>
      <vt:lpstr>DENEY YAPARKEN;</vt:lpstr>
      <vt:lpstr>TANGRAMLAR  </vt:lpstr>
      <vt:lpstr>Yaratıcı origami çalışmaları yapma</vt:lpstr>
      <vt:lpstr>MANGALA: İLK TÜRK STRATEJİ OYUNU </vt:lpstr>
      <vt:lpstr>RUSH HOUR </vt:lpstr>
      <vt:lpstr>CHOCOLATE FİX</vt:lpstr>
      <vt:lpstr>ABALONE </vt:lpstr>
      <vt:lpstr>Slayt 64</vt:lpstr>
      <vt:lpstr>ÖZELLİKLE KÜÇÜK YAŞ DÖNEMİNDE  ZE KARE SETLERİ” </vt:lpstr>
      <vt:lpstr>Almanya’da okul öncesinde zorunlu ders..</vt:lpstr>
      <vt:lpstr>Üstün zekalılar enstitüsü</vt:lpstr>
      <vt:lpstr>Slayt 68</vt:lpstr>
      <vt:lpstr>Slayt 69</vt:lpstr>
      <vt:lpstr>Slayt 70</vt:lpstr>
      <vt:lpstr>Slayt 71</vt:lpstr>
      <vt:lpstr>ÇOCUKLARLA BİRLİKTE İZLENEBİLECEK FİLM</vt:lpstr>
      <vt:lpstr>Milli Eğitim Bakanlığı’nın sitesinde</vt:lpstr>
      <vt:lpstr>Slayt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Windows Kullanıcısı</cp:lastModifiedBy>
  <cp:revision>237</cp:revision>
  <dcterms:created xsi:type="dcterms:W3CDTF">2011-10-11T10:55:37Z</dcterms:created>
  <dcterms:modified xsi:type="dcterms:W3CDTF">2016-06-17T11:23:27Z</dcterms:modified>
</cp:coreProperties>
</file>