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0"/>
  </p:notesMasterIdLst>
  <p:handoutMasterIdLst>
    <p:handoutMasterId r:id="rId41"/>
  </p:handoutMasterIdLst>
  <p:sldIdLst>
    <p:sldId id="299" r:id="rId2"/>
    <p:sldId id="308" r:id="rId3"/>
    <p:sldId id="309" r:id="rId4"/>
    <p:sldId id="310" r:id="rId5"/>
    <p:sldId id="311" r:id="rId6"/>
    <p:sldId id="314" r:id="rId7"/>
    <p:sldId id="320" r:id="rId8"/>
    <p:sldId id="319" r:id="rId9"/>
    <p:sldId id="318" r:id="rId10"/>
    <p:sldId id="317" r:id="rId11"/>
    <p:sldId id="316" r:id="rId12"/>
    <p:sldId id="322" r:id="rId13"/>
    <p:sldId id="321" r:id="rId14"/>
    <p:sldId id="312" r:id="rId15"/>
    <p:sldId id="330" r:id="rId16"/>
    <p:sldId id="331" r:id="rId17"/>
    <p:sldId id="313" r:id="rId18"/>
    <p:sldId id="329" r:id="rId19"/>
    <p:sldId id="328" r:id="rId20"/>
    <p:sldId id="327" r:id="rId21"/>
    <p:sldId id="326" r:id="rId22"/>
    <p:sldId id="332" r:id="rId23"/>
    <p:sldId id="325" r:id="rId24"/>
    <p:sldId id="323" r:id="rId25"/>
    <p:sldId id="324" r:id="rId26"/>
    <p:sldId id="334" r:id="rId27"/>
    <p:sldId id="335" r:id="rId28"/>
    <p:sldId id="336" r:id="rId29"/>
    <p:sldId id="337" r:id="rId30"/>
    <p:sldId id="338" r:id="rId31"/>
    <p:sldId id="341" r:id="rId32"/>
    <p:sldId id="339" r:id="rId33"/>
    <p:sldId id="340" r:id="rId34"/>
    <p:sldId id="342" r:id="rId35"/>
    <p:sldId id="343" r:id="rId36"/>
    <p:sldId id="307" r:id="rId37"/>
    <p:sldId id="345" r:id="rId38"/>
    <p:sldId id="346" r:id="rId39"/>
  </p:sldIdLst>
  <p:sldSz cx="12192000" cy="6858000"/>
  <p:notesSz cx="12192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kru yilmaz" initials="sy"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94651" autoAdjust="0"/>
  </p:normalViewPr>
  <p:slideViewPr>
    <p:cSldViewPr>
      <p:cViewPr>
        <p:scale>
          <a:sx n="75" d="100"/>
          <a:sy n="75" d="100"/>
        </p:scale>
        <p:origin x="-318"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1229"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95F311-B3F9-40F9-B5DB-AE38CB2A30B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882898A1-FE05-4BD8-A6E7-23B289B38BD1}">
      <dgm:prSet phldrT="[Metin]" custT="1"/>
      <dgm:spPr/>
      <dgm:t>
        <a:bodyPr/>
        <a:lstStyle/>
        <a:p>
          <a:r>
            <a:rPr lang="tr-TR" sz="1500" dirty="0"/>
            <a:t>MERKEZİ TERCİH İŞLEMİ YAPILABİLMESİ İÇİN ÖNCELİKLE MAHALLİ TERCİH İŞLEMİ YAPILIR.</a:t>
          </a:r>
        </a:p>
      </dgm:t>
    </dgm:pt>
    <dgm:pt modelId="{3865EF7A-B703-431D-B989-5C922EE5270E}" type="parTrans" cxnId="{B1A696CE-BE41-429A-BB81-0209525D90BA}">
      <dgm:prSet/>
      <dgm:spPr/>
      <dgm:t>
        <a:bodyPr/>
        <a:lstStyle/>
        <a:p>
          <a:endParaRPr lang="tr-TR"/>
        </a:p>
      </dgm:t>
    </dgm:pt>
    <dgm:pt modelId="{059261D5-585C-413D-B540-A044A243431E}" type="sibTrans" cxnId="{B1A696CE-BE41-429A-BB81-0209525D90BA}">
      <dgm:prSet/>
      <dgm:spPr/>
      <dgm:t>
        <a:bodyPr/>
        <a:lstStyle/>
        <a:p>
          <a:endParaRPr lang="tr-TR"/>
        </a:p>
      </dgm:t>
    </dgm:pt>
    <dgm:pt modelId="{2456DA77-669F-4F8E-817F-5142865DF732}">
      <dgm:prSet phldrT="[Metin]" custT="1"/>
      <dgm:spPr/>
      <dgm:t>
        <a:bodyPr/>
        <a:lstStyle/>
        <a:p>
          <a:r>
            <a:rPr lang="tr-TR" sz="1500" dirty="0"/>
            <a:t>MAHALLİ TERCİHLERDE KAYIT ALANI </a:t>
          </a:r>
          <a:r>
            <a:rPr lang="tr-TR" sz="1500" dirty="0" smtClean="0"/>
            <a:t>, KOMŞU </a:t>
          </a:r>
          <a:r>
            <a:rPr lang="tr-TR" sz="1500" dirty="0"/>
            <a:t>KAYIT ALANI VE KAYIT ALANI DIŞI DİKKATE ALINARAK TERCİH BİLDİRİMİ YAPILIR </a:t>
          </a:r>
        </a:p>
      </dgm:t>
    </dgm:pt>
    <dgm:pt modelId="{80E67CEF-95CC-439F-9442-8FF14C5BAB3E}" type="parTrans" cxnId="{EDA93F81-304F-46DA-837D-499A0E9ADF83}">
      <dgm:prSet/>
      <dgm:spPr/>
      <dgm:t>
        <a:bodyPr/>
        <a:lstStyle/>
        <a:p>
          <a:endParaRPr lang="tr-TR"/>
        </a:p>
      </dgm:t>
    </dgm:pt>
    <dgm:pt modelId="{A207BCD7-A4CC-4BDA-AEBE-A4046DD11CC2}" type="sibTrans" cxnId="{EDA93F81-304F-46DA-837D-499A0E9ADF83}">
      <dgm:prSet/>
      <dgm:spPr/>
      <dgm:t>
        <a:bodyPr/>
        <a:lstStyle/>
        <a:p>
          <a:endParaRPr lang="tr-TR"/>
        </a:p>
      </dgm:t>
    </dgm:pt>
    <dgm:pt modelId="{CC98766C-433B-4997-BB88-FD9939F8E275}">
      <dgm:prSet phldrT="[Metin]" custT="1"/>
      <dgm:spPr/>
      <dgm:t>
        <a:bodyPr/>
        <a:lstStyle/>
        <a:p>
          <a:r>
            <a:rPr lang="tr-TR" sz="1600" dirty="0"/>
            <a:t>MERKEZİ TERCİH İŞLEMLERİNDE KENDİ YÜZDELİK DİLİMİNDEN DAHA DÜŞÜK OKULLARI BAŞA YAZMASI VE KENDİ YÜZDELİK DİLİMİNDEN DAHA YÜKSEK OKULLARA DA YER VER </a:t>
          </a:r>
          <a:r>
            <a:rPr lang="tr-TR" sz="1600" dirty="0" smtClean="0"/>
            <a:t>VERMESİ </a:t>
          </a:r>
          <a:r>
            <a:rPr lang="tr-TR" sz="1600" dirty="0"/>
            <a:t>YERLEŞME ŞANSINI ARTTIRIR</a:t>
          </a:r>
        </a:p>
      </dgm:t>
    </dgm:pt>
    <dgm:pt modelId="{B3390C7C-6D05-4F5C-A6E0-9AC275D568E1}" type="parTrans" cxnId="{D52E47F5-0BAB-48A7-BB2B-13B226AB9924}">
      <dgm:prSet/>
      <dgm:spPr/>
      <dgm:t>
        <a:bodyPr/>
        <a:lstStyle/>
        <a:p>
          <a:endParaRPr lang="tr-TR"/>
        </a:p>
      </dgm:t>
    </dgm:pt>
    <dgm:pt modelId="{CB34611C-FFB3-48C0-A634-B40877C79CCB}" type="sibTrans" cxnId="{D52E47F5-0BAB-48A7-BB2B-13B226AB9924}">
      <dgm:prSet/>
      <dgm:spPr/>
      <dgm:t>
        <a:bodyPr/>
        <a:lstStyle/>
        <a:p>
          <a:endParaRPr lang="tr-TR"/>
        </a:p>
      </dgm:t>
    </dgm:pt>
    <dgm:pt modelId="{B0C2D8D5-32B1-44EF-892C-837904314B5E}">
      <dgm:prSet custT="1"/>
      <dgm:spPr/>
      <dgm:t>
        <a:bodyPr/>
        <a:lstStyle/>
        <a:p>
          <a:r>
            <a:rPr lang="tr-TR" sz="1500" dirty="0"/>
            <a:t>ÖĞRENCİNİN YÜZDELİK DİLİMİ GÖZ ÖNÜNDE BULUNDURULARAK GİTMEK İSTEDİĞİ OKULLARDAN EN FAZLA 5 TANE SEÇİM YAPILIR.</a:t>
          </a:r>
        </a:p>
      </dgm:t>
    </dgm:pt>
    <dgm:pt modelId="{F1A6D21F-920F-4503-A5D1-8F7F214C2B91}" type="parTrans" cxnId="{C03766F2-3A65-4492-BC04-B42AB222472C}">
      <dgm:prSet/>
      <dgm:spPr/>
      <dgm:t>
        <a:bodyPr/>
        <a:lstStyle/>
        <a:p>
          <a:endParaRPr lang="tr-TR"/>
        </a:p>
      </dgm:t>
    </dgm:pt>
    <dgm:pt modelId="{A5AA9A65-7B3B-4B06-B57D-ECE392A22359}" type="sibTrans" cxnId="{C03766F2-3A65-4492-BC04-B42AB222472C}">
      <dgm:prSet/>
      <dgm:spPr/>
      <dgm:t>
        <a:bodyPr/>
        <a:lstStyle/>
        <a:p>
          <a:endParaRPr lang="tr-TR"/>
        </a:p>
      </dgm:t>
    </dgm:pt>
    <dgm:pt modelId="{72FB9171-F800-4200-A6EB-90A758DF6CB7}" type="pres">
      <dgm:prSet presAssocID="{1095F311-B3F9-40F9-B5DB-AE38CB2A30B0}" presName="linear" presStyleCnt="0">
        <dgm:presLayoutVars>
          <dgm:dir/>
          <dgm:animLvl val="lvl"/>
          <dgm:resizeHandles val="exact"/>
        </dgm:presLayoutVars>
      </dgm:prSet>
      <dgm:spPr/>
      <dgm:t>
        <a:bodyPr/>
        <a:lstStyle/>
        <a:p>
          <a:endParaRPr lang="tr-TR"/>
        </a:p>
      </dgm:t>
    </dgm:pt>
    <dgm:pt modelId="{8348C7C0-0AD9-4F29-B93F-AB629CBC49A7}" type="pres">
      <dgm:prSet presAssocID="{882898A1-FE05-4BD8-A6E7-23B289B38BD1}" presName="parentLin" presStyleCnt="0"/>
      <dgm:spPr/>
    </dgm:pt>
    <dgm:pt modelId="{5EB2F4D6-2AFA-4330-9A59-B8D19397E9A7}" type="pres">
      <dgm:prSet presAssocID="{882898A1-FE05-4BD8-A6E7-23B289B38BD1}" presName="parentLeftMargin" presStyleLbl="node1" presStyleIdx="0" presStyleCnt="4"/>
      <dgm:spPr/>
      <dgm:t>
        <a:bodyPr/>
        <a:lstStyle/>
        <a:p>
          <a:endParaRPr lang="tr-TR"/>
        </a:p>
      </dgm:t>
    </dgm:pt>
    <dgm:pt modelId="{85DA0135-E0E2-40DA-9103-72CBCBD23911}" type="pres">
      <dgm:prSet presAssocID="{882898A1-FE05-4BD8-A6E7-23B289B38BD1}" presName="parentText" presStyleLbl="node1" presStyleIdx="0" presStyleCnt="4" custScaleY="767829">
        <dgm:presLayoutVars>
          <dgm:chMax val="0"/>
          <dgm:bulletEnabled val="1"/>
        </dgm:presLayoutVars>
      </dgm:prSet>
      <dgm:spPr/>
      <dgm:t>
        <a:bodyPr/>
        <a:lstStyle/>
        <a:p>
          <a:endParaRPr lang="tr-TR"/>
        </a:p>
      </dgm:t>
    </dgm:pt>
    <dgm:pt modelId="{5E0DE86D-3682-4C7E-A6C9-C5F1E6192785}" type="pres">
      <dgm:prSet presAssocID="{882898A1-FE05-4BD8-A6E7-23B289B38BD1}" presName="negativeSpace" presStyleCnt="0"/>
      <dgm:spPr/>
    </dgm:pt>
    <dgm:pt modelId="{2B95FF34-64F8-49CF-B7F2-0CB02DF9BACC}" type="pres">
      <dgm:prSet presAssocID="{882898A1-FE05-4BD8-A6E7-23B289B38BD1}" presName="childText" presStyleLbl="conFgAcc1" presStyleIdx="0" presStyleCnt="4">
        <dgm:presLayoutVars>
          <dgm:bulletEnabled val="1"/>
        </dgm:presLayoutVars>
      </dgm:prSet>
      <dgm:spPr/>
    </dgm:pt>
    <dgm:pt modelId="{A06E45FB-8093-48AB-AE1A-521261310ED5}" type="pres">
      <dgm:prSet presAssocID="{059261D5-585C-413D-B540-A044A243431E}" presName="spaceBetweenRectangles" presStyleCnt="0"/>
      <dgm:spPr/>
    </dgm:pt>
    <dgm:pt modelId="{1F8DEB92-950C-40EB-B06A-A0D2D647947A}" type="pres">
      <dgm:prSet presAssocID="{2456DA77-669F-4F8E-817F-5142865DF732}" presName="parentLin" presStyleCnt="0"/>
      <dgm:spPr/>
    </dgm:pt>
    <dgm:pt modelId="{53BF6DA9-5C8D-44B8-9F22-D2187A18649A}" type="pres">
      <dgm:prSet presAssocID="{2456DA77-669F-4F8E-817F-5142865DF732}" presName="parentLeftMargin" presStyleLbl="node1" presStyleIdx="0" presStyleCnt="4"/>
      <dgm:spPr/>
      <dgm:t>
        <a:bodyPr/>
        <a:lstStyle/>
        <a:p>
          <a:endParaRPr lang="tr-TR"/>
        </a:p>
      </dgm:t>
    </dgm:pt>
    <dgm:pt modelId="{C624125E-B797-4BF0-9813-F29C3CC2B4D8}" type="pres">
      <dgm:prSet presAssocID="{2456DA77-669F-4F8E-817F-5142865DF732}" presName="parentText" presStyleLbl="node1" presStyleIdx="1" presStyleCnt="4" custScaleY="569655">
        <dgm:presLayoutVars>
          <dgm:chMax val="0"/>
          <dgm:bulletEnabled val="1"/>
        </dgm:presLayoutVars>
      </dgm:prSet>
      <dgm:spPr/>
      <dgm:t>
        <a:bodyPr/>
        <a:lstStyle/>
        <a:p>
          <a:endParaRPr lang="tr-TR"/>
        </a:p>
      </dgm:t>
    </dgm:pt>
    <dgm:pt modelId="{A21AB50E-C6FF-4F37-A94E-37FE2C6AD5A1}" type="pres">
      <dgm:prSet presAssocID="{2456DA77-669F-4F8E-817F-5142865DF732}" presName="negativeSpace" presStyleCnt="0"/>
      <dgm:spPr/>
    </dgm:pt>
    <dgm:pt modelId="{54F3DCCE-827E-4D47-BBFB-AFD6F40B2011}" type="pres">
      <dgm:prSet presAssocID="{2456DA77-669F-4F8E-817F-5142865DF732}" presName="childText" presStyleLbl="conFgAcc1" presStyleIdx="1" presStyleCnt="4">
        <dgm:presLayoutVars>
          <dgm:bulletEnabled val="1"/>
        </dgm:presLayoutVars>
      </dgm:prSet>
      <dgm:spPr/>
    </dgm:pt>
    <dgm:pt modelId="{BB953A11-56FB-49CF-8AB6-E0C29266655D}" type="pres">
      <dgm:prSet presAssocID="{A207BCD7-A4CC-4BDA-AEBE-A4046DD11CC2}" presName="spaceBetweenRectangles" presStyleCnt="0"/>
      <dgm:spPr/>
    </dgm:pt>
    <dgm:pt modelId="{0473F385-2E5B-4F34-BFA0-9366444A5C55}" type="pres">
      <dgm:prSet presAssocID="{B0C2D8D5-32B1-44EF-892C-837904314B5E}" presName="parentLin" presStyleCnt="0"/>
      <dgm:spPr/>
    </dgm:pt>
    <dgm:pt modelId="{FF27733A-9321-41FD-9D19-D883A59900AD}" type="pres">
      <dgm:prSet presAssocID="{B0C2D8D5-32B1-44EF-892C-837904314B5E}" presName="parentLeftMargin" presStyleLbl="node1" presStyleIdx="1" presStyleCnt="4"/>
      <dgm:spPr/>
      <dgm:t>
        <a:bodyPr/>
        <a:lstStyle/>
        <a:p>
          <a:endParaRPr lang="tr-TR"/>
        </a:p>
      </dgm:t>
    </dgm:pt>
    <dgm:pt modelId="{21CC050E-6153-40E6-9DE9-3EE92B1E46DA}" type="pres">
      <dgm:prSet presAssocID="{B0C2D8D5-32B1-44EF-892C-837904314B5E}" presName="parentText" presStyleLbl="node1" presStyleIdx="2" presStyleCnt="4" custScaleY="595702">
        <dgm:presLayoutVars>
          <dgm:chMax val="0"/>
          <dgm:bulletEnabled val="1"/>
        </dgm:presLayoutVars>
      </dgm:prSet>
      <dgm:spPr/>
      <dgm:t>
        <a:bodyPr/>
        <a:lstStyle/>
        <a:p>
          <a:endParaRPr lang="tr-TR"/>
        </a:p>
      </dgm:t>
    </dgm:pt>
    <dgm:pt modelId="{D3253C9A-1674-4058-8B94-BD7AEA40E5CA}" type="pres">
      <dgm:prSet presAssocID="{B0C2D8D5-32B1-44EF-892C-837904314B5E}" presName="negativeSpace" presStyleCnt="0"/>
      <dgm:spPr/>
    </dgm:pt>
    <dgm:pt modelId="{2EB63578-54BF-468E-A9D2-0F724352969F}" type="pres">
      <dgm:prSet presAssocID="{B0C2D8D5-32B1-44EF-892C-837904314B5E}" presName="childText" presStyleLbl="conFgAcc1" presStyleIdx="2" presStyleCnt="4">
        <dgm:presLayoutVars>
          <dgm:bulletEnabled val="1"/>
        </dgm:presLayoutVars>
      </dgm:prSet>
      <dgm:spPr/>
    </dgm:pt>
    <dgm:pt modelId="{6CAD15CE-CA58-4597-A4E3-750270CBFA19}" type="pres">
      <dgm:prSet presAssocID="{A5AA9A65-7B3B-4B06-B57D-ECE392A22359}" presName="spaceBetweenRectangles" presStyleCnt="0"/>
      <dgm:spPr/>
    </dgm:pt>
    <dgm:pt modelId="{B82BD2A5-9347-424D-9C87-99CA897BBE8A}" type="pres">
      <dgm:prSet presAssocID="{CC98766C-433B-4997-BB88-FD9939F8E275}" presName="parentLin" presStyleCnt="0"/>
      <dgm:spPr/>
    </dgm:pt>
    <dgm:pt modelId="{D8F10FB5-258F-4D79-8881-FB2E9752F46D}" type="pres">
      <dgm:prSet presAssocID="{CC98766C-433B-4997-BB88-FD9939F8E275}" presName="parentLeftMargin" presStyleLbl="node1" presStyleIdx="2" presStyleCnt="4"/>
      <dgm:spPr/>
      <dgm:t>
        <a:bodyPr/>
        <a:lstStyle/>
        <a:p>
          <a:endParaRPr lang="tr-TR"/>
        </a:p>
      </dgm:t>
    </dgm:pt>
    <dgm:pt modelId="{3F65DCD9-93AE-4124-960C-792E203E9365}" type="pres">
      <dgm:prSet presAssocID="{CC98766C-433B-4997-BB88-FD9939F8E275}" presName="parentText" presStyleLbl="node1" presStyleIdx="3" presStyleCnt="4" custScaleY="553933">
        <dgm:presLayoutVars>
          <dgm:chMax val="0"/>
          <dgm:bulletEnabled val="1"/>
        </dgm:presLayoutVars>
      </dgm:prSet>
      <dgm:spPr/>
      <dgm:t>
        <a:bodyPr/>
        <a:lstStyle/>
        <a:p>
          <a:endParaRPr lang="tr-TR"/>
        </a:p>
      </dgm:t>
    </dgm:pt>
    <dgm:pt modelId="{1B6D4546-AE27-493F-81BE-C1593DC57437}" type="pres">
      <dgm:prSet presAssocID="{CC98766C-433B-4997-BB88-FD9939F8E275}" presName="negativeSpace" presStyleCnt="0"/>
      <dgm:spPr/>
    </dgm:pt>
    <dgm:pt modelId="{5709A479-3E29-439D-9FA9-51920BBF4291}" type="pres">
      <dgm:prSet presAssocID="{CC98766C-433B-4997-BB88-FD9939F8E275}" presName="childText" presStyleLbl="conFgAcc1" presStyleIdx="3" presStyleCnt="4">
        <dgm:presLayoutVars>
          <dgm:bulletEnabled val="1"/>
        </dgm:presLayoutVars>
      </dgm:prSet>
      <dgm:spPr/>
    </dgm:pt>
  </dgm:ptLst>
  <dgm:cxnLst>
    <dgm:cxn modelId="{D52E47F5-0BAB-48A7-BB2B-13B226AB9924}" srcId="{1095F311-B3F9-40F9-B5DB-AE38CB2A30B0}" destId="{CC98766C-433B-4997-BB88-FD9939F8E275}" srcOrd="3" destOrd="0" parTransId="{B3390C7C-6D05-4F5C-A6E0-9AC275D568E1}" sibTransId="{CB34611C-FFB3-48C0-A634-B40877C79CCB}"/>
    <dgm:cxn modelId="{F7AE6AF8-BF12-493B-9698-38DCB760B72C}" type="presOf" srcId="{1095F311-B3F9-40F9-B5DB-AE38CB2A30B0}" destId="{72FB9171-F800-4200-A6EB-90A758DF6CB7}" srcOrd="0" destOrd="0" presId="urn:microsoft.com/office/officeart/2005/8/layout/list1"/>
    <dgm:cxn modelId="{ACF255C4-8684-40BA-A96F-8E7DC71C0F05}" type="presOf" srcId="{B0C2D8D5-32B1-44EF-892C-837904314B5E}" destId="{21CC050E-6153-40E6-9DE9-3EE92B1E46DA}" srcOrd="1" destOrd="0" presId="urn:microsoft.com/office/officeart/2005/8/layout/list1"/>
    <dgm:cxn modelId="{A759A49B-A82B-4FF8-B356-7A8640F4E97E}" type="presOf" srcId="{882898A1-FE05-4BD8-A6E7-23B289B38BD1}" destId="{85DA0135-E0E2-40DA-9103-72CBCBD23911}" srcOrd="1" destOrd="0" presId="urn:microsoft.com/office/officeart/2005/8/layout/list1"/>
    <dgm:cxn modelId="{C03766F2-3A65-4492-BC04-B42AB222472C}" srcId="{1095F311-B3F9-40F9-B5DB-AE38CB2A30B0}" destId="{B0C2D8D5-32B1-44EF-892C-837904314B5E}" srcOrd="2" destOrd="0" parTransId="{F1A6D21F-920F-4503-A5D1-8F7F214C2B91}" sibTransId="{A5AA9A65-7B3B-4B06-B57D-ECE392A22359}"/>
    <dgm:cxn modelId="{B1A696CE-BE41-429A-BB81-0209525D90BA}" srcId="{1095F311-B3F9-40F9-B5DB-AE38CB2A30B0}" destId="{882898A1-FE05-4BD8-A6E7-23B289B38BD1}" srcOrd="0" destOrd="0" parTransId="{3865EF7A-B703-431D-B989-5C922EE5270E}" sibTransId="{059261D5-585C-413D-B540-A044A243431E}"/>
    <dgm:cxn modelId="{210A4E63-BC83-4A7C-866F-0265032E901B}" type="presOf" srcId="{2456DA77-669F-4F8E-817F-5142865DF732}" destId="{53BF6DA9-5C8D-44B8-9F22-D2187A18649A}" srcOrd="0" destOrd="0" presId="urn:microsoft.com/office/officeart/2005/8/layout/list1"/>
    <dgm:cxn modelId="{09D2B253-AC3C-4721-9A3B-831DF5B63027}" type="presOf" srcId="{2456DA77-669F-4F8E-817F-5142865DF732}" destId="{C624125E-B797-4BF0-9813-F29C3CC2B4D8}" srcOrd="1" destOrd="0" presId="urn:microsoft.com/office/officeart/2005/8/layout/list1"/>
    <dgm:cxn modelId="{8AF984E4-D3DA-46B8-A1B9-BB872BC36A0A}" type="presOf" srcId="{882898A1-FE05-4BD8-A6E7-23B289B38BD1}" destId="{5EB2F4D6-2AFA-4330-9A59-B8D19397E9A7}" srcOrd="0" destOrd="0" presId="urn:microsoft.com/office/officeart/2005/8/layout/list1"/>
    <dgm:cxn modelId="{EDA93F81-304F-46DA-837D-499A0E9ADF83}" srcId="{1095F311-B3F9-40F9-B5DB-AE38CB2A30B0}" destId="{2456DA77-669F-4F8E-817F-5142865DF732}" srcOrd="1" destOrd="0" parTransId="{80E67CEF-95CC-439F-9442-8FF14C5BAB3E}" sibTransId="{A207BCD7-A4CC-4BDA-AEBE-A4046DD11CC2}"/>
    <dgm:cxn modelId="{38694D80-854D-4EF6-A1DA-7BCF78650104}" type="presOf" srcId="{CC98766C-433B-4997-BB88-FD9939F8E275}" destId="{D8F10FB5-258F-4D79-8881-FB2E9752F46D}" srcOrd="0" destOrd="0" presId="urn:microsoft.com/office/officeart/2005/8/layout/list1"/>
    <dgm:cxn modelId="{A6A29A50-B5C6-4EDE-9D4A-DEC22C518BD9}" type="presOf" srcId="{CC98766C-433B-4997-BB88-FD9939F8E275}" destId="{3F65DCD9-93AE-4124-960C-792E203E9365}" srcOrd="1" destOrd="0" presId="urn:microsoft.com/office/officeart/2005/8/layout/list1"/>
    <dgm:cxn modelId="{CBFD0A9D-317B-4B20-920B-26C79BD1CD57}" type="presOf" srcId="{B0C2D8D5-32B1-44EF-892C-837904314B5E}" destId="{FF27733A-9321-41FD-9D19-D883A59900AD}" srcOrd="0" destOrd="0" presId="urn:microsoft.com/office/officeart/2005/8/layout/list1"/>
    <dgm:cxn modelId="{BFB4ACB3-01F2-457E-A4DF-101A8C3A23C1}" type="presParOf" srcId="{72FB9171-F800-4200-A6EB-90A758DF6CB7}" destId="{8348C7C0-0AD9-4F29-B93F-AB629CBC49A7}" srcOrd="0" destOrd="0" presId="urn:microsoft.com/office/officeart/2005/8/layout/list1"/>
    <dgm:cxn modelId="{7D9CDBF7-5E4D-445B-A500-700F10EBCEA8}" type="presParOf" srcId="{8348C7C0-0AD9-4F29-B93F-AB629CBC49A7}" destId="{5EB2F4D6-2AFA-4330-9A59-B8D19397E9A7}" srcOrd="0" destOrd="0" presId="urn:microsoft.com/office/officeart/2005/8/layout/list1"/>
    <dgm:cxn modelId="{C7D9466E-C609-46AD-B502-55E24CB39FF7}" type="presParOf" srcId="{8348C7C0-0AD9-4F29-B93F-AB629CBC49A7}" destId="{85DA0135-E0E2-40DA-9103-72CBCBD23911}" srcOrd="1" destOrd="0" presId="urn:microsoft.com/office/officeart/2005/8/layout/list1"/>
    <dgm:cxn modelId="{212685D6-2346-40BA-A311-50CAFDBC7FBA}" type="presParOf" srcId="{72FB9171-F800-4200-A6EB-90A758DF6CB7}" destId="{5E0DE86D-3682-4C7E-A6C9-C5F1E6192785}" srcOrd="1" destOrd="0" presId="urn:microsoft.com/office/officeart/2005/8/layout/list1"/>
    <dgm:cxn modelId="{4FC69F02-6E02-41C3-BC09-85568522DF83}" type="presParOf" srcId="{72FB9171-F800-4200-A6EB-90A758DF6CB7}" destId="{2B95FF34-64F8-49CF-B7F2-0CB02DF9BACC}" srcOrd="2" destOrd="0" presId="urn:microsoft.com/office/officeart/2005/8/layout/list1"/>
    <dgm:cxn modelId="{CA862F7C-E7C5-4148-9D4D-2EE00D79F36E}" type="presParOf" srcId="{72FB9171-F800-4200-A6EB-90A758DF6CB7}" destId="{A06E45FB-8093-48AB-AE1A-521261310ED5}" srcOrd="3" destOrd="0" presId="urn:microsoft.com/office/officeart/2005/8/layout/list1"/>
    <dgm:cxn modelId="{FC0B6E14-3E4E-47B4-8896-47A35CBBFF54}" type="presParOf" srcId="{72FB9171-F800-4200-A6EB-90A758DF6CB7}" destId="{1F8DEB92-950C-40EB-B06A-A0D2D647947A}" srcOrd="4" destOrd="0" presId="urn:microsoft.com/office/officeart/2005/8/layout/list1"/>
    <dgm:cxn modelId="{D56B6F8D-BE1B-4FF8-90EE-7068AE5C077D}" type="presParOf" srcId="{1F8DEB92-950C-40EB-B06A-A0D2D647947A}" destId="{53BF6DA9-5C8D-44B8-9F22-D2187A18649A}" srcOrd="0" destOrd="0" presId="urn:microsoft.com/office/officeart/2005/8/layout/list1"/>
    <dgm:cxn modelId="{A826624C-23CA-42DF-BB64-72BBC26BCED3}" type="presParOf" srcId="{1F8DEB92-950C-40EB-B06A-A0D2D647947A}" destId="{C624125E-B797-4BF0-9813-F29C3CC2B4D8}" srcOrd="1" destOrd="0" presId="urn:microsoft.com/office/officeart/2005/8/layout/list1"/>
    <dgm:cxn modelId="{7C48C76C-75E2-4B1D-BD2F-B6501FB5ED2F}" type="presParOf" srcId="{72FB9171-F800-4200-A6EB-90A758DF6CB7}" destId="{A21AB50E-C6FF-4F37-A94E-37FE2C6AD5A1}" srcOrd="5" destOrd="0" presId="urn:microsoft.com/office/officeart/2005/8/layout/list1"/>
    <dgm:cxn modelId="{ED410679-EDBC-43BB-B91D-B46CA4F0FE65}" type="presParOf" srcId="{72FB9171-F800-4200-A6EB-90A758DF6CB7}" destId="{54F3DCCE-827E-4D47-BBFB-AFD6F40B2011}" srcOrd="6" destOrd="0" presId="urn:microsoft.com/office/officeart/2005/8/layout/list1"/>
    <dgm:cxn modelId="{8FC9F4E5-1367-4535-8415-A18A6DB1FB63}" type="presParOf" srcId="{72FB9171-F800-4200-A6EB-90A758DF6CB7}" destId="{BB953A11-56FB-49CF-8AB6-E0C29266655D}" srcOrd="7" destOrd="0" presId="urn:microsoft.com/office/officeart/2005/8/layout/list1"/>
    <dgm:cxn modelId="{8F13091F-512C-4956-A05B-05986341738A}" type="presParOf" srcId="{72FB9171-F800-4200-A6EB-90A758DF6CB7}" destId="{0473F385-2E5B-4F34-BFA0-9366444A5C55}" srcOrd="8" destOrd="0" presId="urn:microsoft.com/office/officeart/2005/8/layout/list1"/>
    <dgm:cxn modelId="{5CB4ACA6-82C9-4C66-8993-6508221A4E12}" type="presParOf" srcId="{0473F385-2E5B-4F34-BFA0-9366444A5C55}" destId="{FF27733A-9321-41FD-9D19-D883A59900AD}" srcOrd="0" destOrd="0" presId="urn:microsoft.com/office/officeart/2005/8/layout/list1"/>
    <dgm:cxn modelId="{4B6077DD-BDF3-499D-9DC9-1138993C4C26}" type="presParOf" srcId="{0473F385-2E5B-4F34-BFA0-9366444A5C55}" destId="{21CC050E-6153-40E6-9DE9-3EE92B1E46DA}" srcOrd="1" destOrd="0" presId="urn:microsoft.com/office/officeart/2005/8/layout/list1"/>
    <dgm:cxn modelId="{AC698714-E0F3-41D2-A48F-FD3826C19B01}" type="presParOf" srcId="{72FB9171-F800-4200-A6EB-90A758DF6CB7}" destId="{D3253C9A-1674-4058-8B94-BD7AEA40E5CA}" srcOrd="9" destOrd="0" presId="urn:microsoft.com/office/officeart/2005/8/layout/list1"/>
    <dgm:cxn modelId="{5D8483C2-CEDE-4810-870F-F29F3E45F6D6}" type="presParOf" srcId="{72FB9171-F800-4200-A6EB-90A758DF6CB7}" destId="{2EB63578-54BF-468E-A9D2-0F724352969F}" srcOrd="10" destOrd="0" presId="urn:microsoft.com/office/officeart/2005/8/layout/list1"/>
    <dgm:cxn modelId="{EC343B03-6C3A-459E-92A0-87ECCA85BD58}" type="presParOf" srcId="{72FB9171-F800-4200-A6EB-90A758DF6CB7}" destId="{6CAD15CE-CA58-4597-A4E3-750270CBFA19}" srcOrd="11" destOrd="0" presId="urn:microsoft.com/office/officeart/2005/8/layout/list1"/>
    <dgm:cxn modelId="{24AE1CF9-E91B-4E8F-857B-311EBD2ED7FC}" type="presParOf" srcId="{72FB9171-F800-4200-A6EB-90A758DF6CB7}" destId="{B82BD2A5-9347-424D-9C87-99CA897BBE8A}" srcOrd="12" destOrd="0" presId="urn:microsoft.com/office/officeart/2005/8/layout/list1"/>
    <dgm:cxn modelId="{53600605-2AD4-47C0-A8FB-2A0FC98166CC}" type="presParOf" srcId="{B82BD2A5-9347-424D-9C87-99CA897BBE8A}" destId="{D8F10FB5-258F-4D79-8881-FB2E9752F46D}" srcOrd="0" destOrd="0" presId="urn:microsoft.com/office/officeart/2005/8/layout/list1"/>
    <dgm:cxn modelId="{AFCC1BB7-2B6D-4DA9-A136-12B192898F57}" type="presParOf" srcId="{B82BD2A5-9347-424D-9C87-99CA897BBE8A}" destId="{3F65DCD9-93AE-4124-960C-792E203E9365}" srcOrd="1" destOrd="0" presId="urn:microsoft.com/office/officeart/2005/8/layout/list1"/>
    <dgm:cxn modelId="{CBD95517-D8E4-45CA-9E42-D52DB7363882}" type="presParOf" srcId="{72FB9171-F800-4200-A6EB-90A758DF6CB7}" destId="{1B6D4546-AE27-493F-81BE-C1593DC57437}" srcOrd="13" destOrd="0" presId="urn:microsoft.com/office/officeart/2005/8/layout/list1"/>
    <dgm:cxn modelId="{A7C32A7D-8A0E-47C9-B548-A98CA44D1848}" type="presParOf" srcId="{72FB9171-F800-4200-A6EB-90A758DF6CB7}" destId="{5709A479-3E29-439D-9FA9-51920BBF429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5FF34-64F8-49CF-B7F2-0CB02DF9BACC}">
      <dsp:nvSpPr>
        <dsp:cNvPr id="0" name=""/>
        <dsp:cNvSpPr/>
      </dsp:nvSpPr>
      <dsp:spPr>
        <a:xfrm>
          <a:off x="0" y="1409546"/>
          <a:ext cx="10924309" cy="15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5DA0135-E0E2-40DA-9103-72CBCBD23911}">
      <dsp:nvSpPr>
        <dsp:cNvPr id="0" name=""/>
        <dsp:cNvSpPr/>
      </dsp:nvSpPr>
      <dsp:spPr>
        <a:xfrm>
          <a:off x="545682" y="138127"/>
          <a:ext cx="7639548" cy="13599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9039" tIns="0" rIns="289039" bIns="0" numCol="1" spcCol="1270" anchor="ctr" anchorCtr="0">
          <a:noAutofit/>
        </a:bodyPr>
        <a:lstStyle/>
        <a:p>
          <a:pPr lvl="0" algn="l" defTabSz="666750">
            <a:lnSpc>
              <a:spcPct val="90000"/>
            </a:lnSpc>
            <a:spcBef>
              <a:spcPct val="0"/>
            </a:spcBef>
            <a:spcAft>
              <a:spcPct val="35000"/>
            </a:spcAft>
          </a:pPr>
          <a:r>
            <a:rPr lang="tr-TR" sz="1500" kern="1200" dirty="0"/>
            <a:t>MERKEZİ TERCİH İŞLEMİ YAPILABİLMESİ İÇİN ÖNCELİKLE MAHALLİ TERCİH İŞLEMİ YAPILIR.</a:t>
          </a:r>
        </a:p>
      </dsp:txBody>
      <dsp:txXfrm>
        <a:off x="612071" y="204516"/>
        <a:ext cx="7506770" cy="1227200"/>
      </dsp:txXfrm>
    </dsp:sp>
    <dsp:sp modelId="{54F3DCCE-827E-4D47-BBFB-AFD6F40B2011}">
      <dsp:nvSpPr>
        <dsp:cNvPr id="0" name=""/>
        <dsp:cNvSpPr/>
      </dsp:nvSpPr>
      <dsp:spPr>
        <a:xfrm>
          <a:off x="0" y="2513559"/>
          <a:ext cx="10924309" cy="15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24125E-B797-4BF0-9813-F29C3CC2B4D8}">
      <dsp:nvSpPr>
        <dsp:cNvPr id="0" name=""/>
        <dsp:cNvSpPr/>
      </dsp:nvSpPr>
      <dsp:spPr>
        <a:xfrm>
          <a:off x="545682" y="1593146"/>
          <a:ext cx="7639548" cy="10089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9039" tIns="0" rIns="289039" bIns="0" numCol="1" spcCol="1270" anchor="ctr" anchorCtr="0">
          <a:noAutofit/>
        </a:bodyPr>
        <a:lstStyle/>
        <a:p>
          <a:pPr lvl="0" algn="l" defTabSz="666750">
            <a:lnSpc>
              <a:spcPct val="90000"/>
            </a:lnSpc>
            <a:spcBef>
              <a:spcPct val="0"/>
            </a:spcBef>
            <a:spcAft>
              <a:spcPct val="35000"/>
            </a:spcAft>
          </a:pPr>
          <a:r>
            <a:rPr lang="tr-TR" sz="1500" kern="1200" dirty="0"/>
            <a:t>MAHALLİ TERCİHLERDE KAYIT ALANI </a:t>
          </a:r>
          <a:r>
            <a:rPr lang="tr-TR" sz="1500" kern="1200" dirty="0" smtClean="0"/>
            <a:t>, KOMŞU </a:t>
          </a:r>
          <a:r>
            <a:rPr lang="tr-TR" sz="1500" kern="1200" dirty="0"/>
            <a:t>KAYIT ALANI VE KAYIT ALANI DIŞI DİKKATE ALINARAK TERCİH BİLDİRİMİ YAPILIR </a:t>
          </a:r>
        </a:p>
      </dsp:txBody>
      <dsp:txXfrm>
        <a:off x="594936" y="1642400"/>
        <a:ext cx="7541040" cy="910464"/>
      </dsp:txXfrm>
    </dsp:sp>
    <dsp:sp modelId="{2EB63578-54BF-468E-A9D2-0F724352969F}">
      <dsp:nvSpPr>
        <dsp:cNvPr id="0" name=""/>
        <dsp:cNvSpPr/>
      </dsp:nvSpPr>
      <dsp:spPr>
        <a:xfrm>
          <a:off x="0" y="3663706"/>
          <a:ext cx="10924309" cy="15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CC050E-6153-40E6-9DE9-3EE92B1E46DA}">
      <dsp:nvSpPr>
        <dsp:cNvPr id="0" name=""/>
        <dsp:cNvSpPr/>
      </dsp:nvSpPr>
      <dsp:spPr>
        <a:xfrm>
          <a:off x="545682" y="2697159"/>
          <a:ext cx="7639548" cy="10551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9039" tIns="0" rIns="289039" bIns="0" numCol="1" spcCol="1270" anchor="ctr" anchorCtr="0">
          <a:noAutofit/>
        </a:bodyPr>
        <a:lstStyle/>
        <a:p>
          <a:pPr lvl="0" algn="l" defTabSz="666750">
            <a:lnSpc>
              <a:spcPct val="90000"/>
            </a:lnSpc>
            <a:spcBef>
              <a:spcPct val="0"/>
            </a:spcBef>
            <a:spcAft>
              <a:spcPct val="35000"/>
            </a:spcAft>
          </a:pPr>
          <a:r>
            <a:rPr lang="tr-TR" sz="1500" kern="1200" dirty="0"/>
            <a:t>ÖĞRENCİNİN YÜZDELİK DİLİMİ GÖZ ÖNÜNDE BULUNDURULARAK GİTMEK İSTEDİĞİ OKULLARDAN EN FAZLA 5 TANE SEÇİM YAPILIR.</a:t>
          </a:r>
        </a:p>
      </dsp:txBody>
      <dsp:txXfrm>
        <a:off x="597188" y="2748665"/>
        <a:ext cx="7536536" cy="952095"/>
      </dsp:txXfrm>
    </dsp:sp>
    <dsp:sp modelId="{5709A479-3E29-439D-9FA9-51920BBF4291}">
      <dsp:nvSpPr>
        <dsp:cNvPr id="0" name=""/>
        <dsp:cNvSpPr/>
      </dsp:nvSpPr>
      <dsp:spPr>
        <a:xfrm>
          <a:off x="0" y="4739872"/>
          <a:ext cx="10924309" cy="15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65DCD9-93AE-4124-960C-792E203E9365}">
      <dsp:nvSpPr>
        <dsp:cNvPr id="0" name=""/>
        <dsp:cNvSpPr/>
      </dsp:nvSpPr>
      <dsp:spPr>
        <a:xfrm>
          <a:off x="545682" y="3847306"/>
          <a:ext cx="7639548" cy="9811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9039" tIns="0" rIns="289039" bIns="0" numCol="1" spcCol="1270" anchor="ctr" anchorCtr="0">
          <a:noAutofit/>
        </a:bodyPr>
        <a:lstStyle/>
        <a:p>
          <a:pPr lvl="0" algn="l" defTabSz="711200">
            <a:lnSpc>
              <a:spcPct val="90000"/>
            </a:lnSpc>
            <a:spcBef>
              <a:spcPct val="0"/>
            </a:spcBef>
            <a:spcAft>
              <a:spcPct val="35000"/>
            </a:spcAft>
          </a:pPr>
          <a:r>
            <a:rPr lang="tr-TR" sz="1600" kern="1200" dirty="0"/>
            <a:t>MERKEZİ TERCİH İŞLEMLERİNDE KENDİ YÜZDELİK DİLİMİNDEN DAHA DÜŞÜK OKULLARI BAŞA YAZMASI VE KENDİ YÜZDELİK DİLİMİNDEN DAHA YÜKSEK OKULLARA DA YER VER </a:t>
          </a:r>
          <a:r>
            <a:rPr lang="tr-TR" sz="1600" kern="1200" dirty="0" smtClean="0"/>
            <a:t>VERMESİ </a:t>
          </a:r>
          <a:r>
            <a:rPr lang="tr-TR" sz="1600" kern="1200" dirty="0"/>
            <a:t>YERLEŞME ŞANSINI ARTTIRIR</a:t>
          </a:r>
        </a:p>
      </dsp:txBody>
      <dsp:txXfrm>
        <a:off x="593577" y="3895201"/>
        <a:ext cx="7543758" cy="88533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34668275-1B79-4E23-9B8E-F15226CC6236}"/>
              </a:ext>
            </a:extLst>
          </p:cNvPr>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53F0E1CF-2371-4AA5-A403-74174215F4B8}"/>
              </a:ext>
            </a:extLst>
          </p:cNvPr>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D0C8ED80-8F0B-4434-82EF-35F32586CC8A}" type="datetimeFigureOut">
              <a:rPr lang="tr-TR" smtClean="0"/>
              <a:pPr/>
              <a:t>27.06.2019</a:t>
            </a:fld>
            <a:endParaRPr lang="tr-TR"/>
          </a:p>
        </p:txBody>
      </p:sp>
      <p:sp>
        <p:nvSpPr>
          <p:cNvPr id="4" name="Alt Bilgi Yer Tutucusu 3">
            <a:extLst>
              <a:ext uri="{FF2B5EF4-FFF2-40B4-BE49-F238E27FC236}">
                <a16:creationId xmlns:a16="http://schemas.microsoft.com/office/drawing/2014/main" xmlns="" id="{DCD2B990-4DE5-4754-957A-5AC6EEE787C8}"/>
              </a:ext>
            </a:extLst>
          </p:cNvPr>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2CAEA6A7-4206-4B59-9534-491CDC5C6ED5}"/>
              </a:ext>
            </a:extLst>
          </p:cNvPr>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CA9A21F6-6BA1-4E08-9EC2-9157FE63CAA7}" type="slidenum">
              <a:rPr lang="tr-TR" smtClean="0"/>
              <a:pPr/>
              <a:t>‹#›</a:t>
            </a:fld>
            <a:endParaRPr lang="tr-TR"/>
          </a:p>
        </p:txBody>
      </p:sp>
    </p:spTree>
    <p:extLst>
      <p:ext uri="{BB962C8B-B14F-4D97-AF65-F5344CB8AC3E}">
        <p14:creationId xmlns:p14="http://schemas.microsoft.com/office/powerpoint/2010/main" val="3319860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7C80B56-D97B-4912-9E77-0148F07228D1}" type="datetimeFigureOut">
              <a:rPr lang="tr-TR" smtClean="0"/>
              <a:pPr/>
              <a:t>27.06.2019</a:t>
            </a:fld>
            <a:endParaRPr lang="tr-TR"/>
          </a:p>
        </p:txBody>
      </p:sp>
      <p:sp>
        <p:nvSpPr>
          <p:cNvPr id="4" name="Slayt Resmi Yer Tutucusu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E3A6706E-DDA8-46B1-95B0-8AD70A01E05D}" type="slidenum">
              <a:rPr lang="tr-TR" smtClean="0"/>
              <a:pPr/>
              <a:t>‹#›</a:t>
            </a:fld>
            <a:endParaRPr lang="tr-TR"/>
          </a:p>
        </p:txBody>
      </p:sp>
    </p:spTree>
    <p:extLst>
      <p:ext uri="{BB962C8B-B14F-4D97-AF65-F5344CB8AC3E}">
        <p14:creationId xmlns:p14="http://schemas.microsoft.com/office/powerpoint/2010/main" val="859510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3A6706E-DDA8-46B1-95B0-8AD70A01E05D}" type="slidenum">
              <a:rPr lang="tr-TR" smtClean="0"/>
              <a:pPr/>
              <a:t>17</a:t>
            </a:fld>
            <a:endParaRPr lang="tr-TR"/>
          </a:p>
        </p:txBody>
      </p:sp>
    </p:spTree>
    <p:extLst>
      <p:ext uri="{BB962C8B-B14F-4D97-AF65-F5344CB8AC3E}">
        <p14:creationId xmlns:p14="http://schemas.microsoft.com/office/powerpoint/2010/main" val="2711113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3A6706E-DDA8-46B1-95B0-8AD70A01E05D}" type="slidenum">
              <a:rPr lang="tr-TR" smtClean="0"/>
              <a:pPr/>
              <a:t>30</a:t>
            </a:fld>
            <a:endParaRPr lang="tr-TR"/>
          </a:p>
        </p:txBody>
      </p:sp>
    </p:spTree>
    <p:extLst>
      <p:ext uri="{BB962C8B-B14F-4D97-AF65-F5344CB8AC3E}">
        <p14:creationId xmlns:p14="http://schemas.microsoft.com/office/powerpoint/2010/main" val="195646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1063709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233532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113845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2990732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84785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2841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151371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208036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233820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70892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46A7D18-C6E2-4A8C-BC2F-BBF9832E1A59}" type="datetimeFigureOut">
              <a:rPr lang="tr-TR" smtClean="0"/>
              <a:pPr/>
              <a:t>27.06.2019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019D64-849A-4574-827A-914A4ACCBC94}" type="slidenum">
              <a:rPr lang="tr-TR" smtClean="0"/>
              <a:pPr/>
              <a:t>‹#›</a:t>
            </a:fld>
            <a:endParaRPr lang="tr-TR"/>
          </a:p>
        </p:txBody>
      </p:sp>
    </p:spTree>
    <p:extLst>
      <p:ext uri="{BB962C8B-B14F-4D97-AF65-F5344CB8AC3E}">
        <p14:creationId xmlns:p14="http://schemas.microsoft.com/office/powerpoint/2010/main" val="181424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A7D18-C6E2-4A8C-BC2F-BBF9832E1A59}" type="datetimeFigureOut">
              <a:rPr lang="tr-TR" smtClean="0"/>
              <a:pPr/>
              <a:t>27.06.2019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19D64-849A-4574-827A-914A4ACCBC94}" type="slidenum">
              <a:rPr lang="tr-TR" smtClean="0"/>
              <a:pPr/>
              <a:t>‹#›</a:t>
            </a:fld>
            <a:endParaRPr lang="tr-TR"/>
          </a:p>
        </p:txBody>
      </p:sp>
    </p:spTree>
    <p:extLst>
      <p:ext uri="{BB962C8B-B14F-4D97-AF65-F5344CB8AC3E}">
        <p14:creationId xmlns:p14="http://schemas.microsoft.com/office/powerpoint/2010/main" val="212825655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okul.meb.gov.tr/SinavIslemleri/BasvuruIslemleri/MYS/SNV00116.ASPX" TargetMode="External"/><Relationship Id="rId2" Type="http://schemas.openxmlformats.org/officeDocument/2006/relationships/hyperlink" Target="http://e-okul.meb.gov.t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eokul.meb.gov.tr/" TargetMode="External"/><Relationship Id="rId2" Type="http://schemas.openxmlformats.org/officeDocument/2006/relationships/hyperlink" Target="http://www.meb.gov.t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3" Type="http://schemas.openxmlformats.org/officeDocument/2006/relationships/hyperlink" Target="https://e-okul.meb.gov.tr/" TargetMode="External"/><Relationship Id="rId2" Type="http://schemas.openxmlformats.org/officeDocument/2006/relationships/hyperlink" Target="http://www.meb.gov.t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istanbul.meb.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xmlns="" id="{A698C89F-1623-4A22-B42C-9443A7CC19CA}"/>
              </a:ext>
            </a:extLst>
          </p:cNvPr>
          <p:cNvSpPr>
            <a:spLocks noGrp="1"/>
          </p:cNvSpPr>
          <p:nvPr>
            <p:ph idx="1"/>
          </p:nvPr>
        </p:nvSpPr>
        <p:spPr>
          <a:xfrm>
            <a:off x="838200" y="1066800"/>
            <a:ext cx="10515600" cy="5110163"/>
          </a:xfrm>
        </p:spPr>
        <p:txBody>
          <a:bodyPr>
            <a:normAutofit lnSpcReduction="10000"/>
          </a:bodyPr>
          <a:lstStyle/>
          <a:p>
            <a:pPr marL="0" indent="0" algn="ctr">
              <a:buNone/>
            </a:pPr>
            <a:r>
              <a:rPr lang="tr-TR" sz="4400" b="1" dirty="0"/>
              <a:t>İSTANBUL İL MİLLİ EĞİTİM MÜDÜRLÜĞÜ ORTAÖĞRETİME GEÇİŞ TERCİH VE YERLEŞTİRME REHBERİ</a:t>
            </a:r>
          </a:p>
          <a:p>
            <a:pPr marL="0" indent="0" algn="ctr">
              <a:buNone/>
            </a:pPr>
            <a:r>
              <a:rPr lang="tr-TR" sz="4400" b="1" dirty="0"/>
              <a:t>(TEMMUZ </a:t>
            </a:r>
            <a:r>
              <a:rPr lang="tr-TR" sz="4400" b="1" dirty="0" smtClean="0"/>
              <a:t>2019)</a:t>
            </a:r>
            <a:endParaRPr lang="tr-TR" sz="4400" b="1" dirty="0"/>
          </a:p>
          <a:p>
            <a:pPr marL="0" indent="0" algn="ctr">
              <a:buNone/>
            </a:pPr>
            <a:endParaRPr lang="tr-TR" sz="4400" b="1" dirty="0"/>
          </a:p>
          <a:p>
            <a:pPr marL="0" indent="0" algn="ctr">
              <a:buNone/>
            </a:pPr>
            <a:r>
              <a:rPr lang="tr-TR" sz="3500" b="1" dirty="0"/>
              <a:t>(REHBER, SINAVLA ÖĞRENCİ ALACAK ORTAÖĞRETİM KURUMLARINA İLİŞKİN MERKEZÎ SINAV BAŞVURU VE UYGULAMA KILAVUZUNA UYGUN OLARAK HAZIRLANMIŞTIR.) </a:t>
            </a:r>
          </a:p>
        </p:txBody>
      </p:sp>
    </p:spTree>
    <p:extLst>
      <p:ext uri="{BB962C8B-B14F-4D97-AF65-F5344CB8AC3E}">
        <p14:creationId xmlns:p14="http://schemas.microsoft.com/office/powerpoint/2010/main" val="1676151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a:xfrm>
            <a:off x="838200" y="1447800"/>
            <a:ext cx="10515600" cy="4351338"/>
          </a:xfrm>
        </p:spPr>
        <p:txBody>
          <a:bodyPr>
            <a:normAutofit/>
          </a:bodyPr>
          <a:lstStyle/>
          <a:p>
            <a:pPr marL="0" indent="0">
              <a:buNone/>
            </a:pPr>
            <a:endParaRPr lang="tr-TR" dirty="0"/>
          </a:p>
          <a:p>
            <a:pPr marL="0" indent="0" algn="ctr">
              <a:buNone/>
            </a:pPr>
            <a:r>
              <a:rPr lang="tr-TR" sz="6000" b="1" u="sng" dirty="0"/>
              <a:t>DİKKAT</a:t>
            </a:r>
          </a:p>
          <a:p>
            <a:pPr marL="0" indent="0" algn="ctr">
              <a:buNone/>
            </a:pPr>
            <a:r>
              <a:rPr lang="tr-TR" dirty="0"/>
              <a:t>‘e-okul’ YEREL YERLEŞTİRME TERCİH ALANINA TERCİH GİRİŞİ YAPILMADAN</a:t>
            </a:r>
          </a:p>
          <a:p>
            <a:pPr algn="ctr">
              <a:buFont typeface="Wingdings" panose="05000000000000000000" pitchFamily="2" charset="2"/>
              <a:buChar char="Ø"/>
            </a:pPr>
            <a:r>
              <a:rPr lang="tr-TR" dirty="0"/>
              <a:t>MERKEZİ SINAVLA ÖĞRENCİ ALAN OKULLAR TERCİH ALANI İle</a:t>
            </a:r>
          </a:p>
          <a:p>
            <a:pPr algn="ctr">
              <a:buFont typeface="Wingdings" panose="05000000000000000000" pitchFamily="2" charset="2"/>
              <a:buChar char="Ø"/>
            </a:pPr>
            <a:r>
              <a:rPr lang="tr-TR" dirty="0"/>
              <a:t>PANSİYONLU OKULLARA YERLEŞTİRME TERCİH ALANI</a:t>
            </a:r>
          </a:p>
          <a:p>
            <a:pPr marL="0" indent="0" algn="ctr">
              <a:buNone/>
            </a:pPr>
            <a:r>
              <a:rPr lang="tr-TR" sz="6000" b="1" u="sng" dirty="0"/>
              <a:t>AÇILMAYACAKTIR.</a:t>
            </a:r>
            <a:r>
              <a:rPr lang="tr-TR" dirty="0"/>
              <a:t>    </a:t>
            </a:r>
          </a:p>
          <a:p>
            <a:pPr marL="0" indent="0" algn="ctr">
              <a:buNone/>
            </a:pPr>
            <a:endParaRPr lang="tr-TR" dirty="0"/>
          </a:p>
          <a:p>
            <a:pPr marL="0" indent="0">
              <a:buNone/>
            </a:pPr>
            <a:endParaRPr lang="tr-TR" dirty="0"/>
          </a:p>
        </p:txBody>
      </p:sp>
    </p:spTree>
    <p:extLst>
      <p:ext uri="{BB962C8B-B14F-4D97-AF65-F5344CB8AC3E}">
        <p14:creationId xmlns:p14="http://schemas.microsoft.com/office/powerpoint/2010/main" val="3941505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p:txBody>
          <a:bodyPr>
            <a:normAutofit/>
          </a:bodyPr>
          <a:lstStyle/>
          <a:p>
            <a:pPr marL="0" indent="0">
              <a:buNone/>
            </a:pPr>
            <a:r>
              <a:rPr lang="tr-TR" dirty="0"/>
              <a:t>Yerel yerleştirmede öğrencilerimiz </a:t>
            </a:r>
            <a:r>
              <a:rPr lang="tr-TR" b="1" u="sng" dirty="0"/>
              <a:t>5 t</a:t>
            </a:r>
            <a:r>
              <a:rPr lang="tr-TR" b="1" u="sng" dirty="0" smtClean="0"/>
              <a:t>ercih </a:t>
            </a:r>
            <a:r>
              <a:rPr lang="tr-TR" dirty="0"/>
              <a:t>yapabileceklerdir.</a:t>
            </a:r>
          </a:p>
          <a:p>
            <a:pPr marL="0" indent="0">
              <a:buNone/>
            </a:pPr>
            <a:r>
              <a:rPr lang="tr-TR" dirty="0"/>
              <a:t>Öğrencilerimiz/velilerimiz </a:t>
            </a:r>
            <a:r>
              <a:rPr lang="tr-TR" dirty="0" smtClean="0"/>
              <a:t>bu </a:t>
            </a:r>
            <a:r>
              <a:rPr lang="tr-TR" dirty="0"/>
              <a:t>alandaki tercihlerinde;</a:t>
            </a:r>
          </a:p>
          <a:p>
            <a:pPr>
              <a:buFont typeface="Wingdings" panose="05000000000000000000" pitchFamily="2" charset="2"/>
              <a:buChar char="Ø"/>
            </a:pPr>
            <a:r>
              <a:rPr lang="tr-TR" dirty="0"/>
              <a:t>İlk üç tercihi kendi kayıt alanından seçmek durumundadır. Kendi kayıt alanından tercih yapılmadan </a:t>
            </a:r>
            <a:r>
              <a:rPr lang="tr-TR" dirty="0" smtClean="0"/>
              <a:t>komşu </a:t>
            </a:r>
            <a:r>
              <a:rPr lang="tr-TR" dirty="0"/>
              <a:t>veya </a:t>
            </a:r>
            <a:r>
              <a:rPr lang="tr-TR" dirty="0" smtClean="0"/>
              <a:t>diğer </a:t>
            </a:r>
            <a:r>
              <a:rPr lang="tr-TR" dirty="0"/>
              <a:t>k</a:t>
            </a:r>
            <a:r>
              <a:rPr lang="tr-TR" dirty="0" smtClean="0"/>
              <a:t>ayıt </a:t>
            </a:r>
            <a:r>
              <a:rPr lang="tr-TR" dirty="0"/>
              <a:t>a</a:t>
            </a:r>
            <a:r>
              <a:rPr lang="tr-TR" dirty="0" smtClean="0"/>
              <a:t>lanlarından </a:t>
            </a:r>
            <a:r>
              <a:rPr lang="tr-TR" dirty="0"/>
              <a:t>t</a:t>
            </a:r>
            <a:r>
              <a:rPr lang="tr-TR" dirty="0" smtClean="0"/>
              <a:t>ercih </a:t>
            </a:r>
            <a:r>
              <a:rPr lang="tr-TR" dirty="0"/>
              <a:t>yapılamaz.</a:t>
            </a:r>
          </a:p>
          <a:p>
            <a:pPr>
              <a:buFont typeface="Wingdings" panose="05000000000000000000" pitchFamily="2" charset="2"/>
              <a:buChar char="Ø"/>
            </a:pPr>
            <a:r>
              <a:rPr lang="tr-TR" dirty="0"/>
              <a:t>Son iki tercih, kendi kayıt alanı olabileceği gibi, kayıt alanı dışında KOMŞU (Aynı </a:t>
            </a:r>
            <a:r>
              <a:rPr lang="tr-TR" dirty="0" smtClean="0"/>
              <a:t>ilçe </a:t>
            </a:r>
            <a:r>
              <a:rPr lang="tr-TR" dirty="0"/>
              <a:t>i</a:t>
            </a:r>
            <a:r>
              <a:rPr lang="tr-TR" dirty="0" smtClean="0"/>
              <a:t>çi </a:t>
            </a:r>
            <a:r>
              <a:rPr lang="tr-TR" dirty="0"/>
              <a:t>i</a:t>
            </a:r>
            <a:r>
              <a:rPr lang="tr-TR" dirty="0" smtClean="0"/>
              <a:t>kamet </a:t>
            </a:r>
            <a:r>
              <a:rPr lang="tr-TR" dirty="0"/>
              <a:t>a</a:t>
            </a:r>
            <a:r>
              <a:rPr lang="tr-TR" dirty="0" smtClean="0"/>
              <a:t>lanındaki </a:t>
            </a:r>
            <a:r>
              <a:rPr lang="tr-TR" dirty="0"/>
              <a:t>f</a:t>
            </a:r>
            <a:r>
              <a:rPr lang="tr-TR" dirty="0" smtClean="0"/>
              <a:t>arklı </a:t>
            </a:r>
            <a:r>
              <a:rPr lang="tr-TR" dirty="0"/>
              <a:t>k</a:t>
            </a:r>
            <a:r>
              <a:rPr lang="tr-TR" dirty="0" smtClean="0"/>
              <a:t>ayıt </a:t>
            </a:r>
            <a:r>
              <a:rPr lang="tr-TR" dirty="0"/>
              <a:t>a</a:t>
            </a:r>
            <a:r>
              <a:rPr lang="tr-TR" dirty="0" smtClean="0"/>
              <a:t>lanı</a:t>
            </a:r>
            <a:r>
              <a:rPr lang="tr-TR" dirty="0"/>
              <a:t>) veya DİĞER (İkamet kayıt alanı veya komşu kayıt alanı dışında) kayıt alanlarından yapılabilir. </a:t>
            </a:r>
          </a:p>
        </p:txBody>
      </p:sp>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sz="3200" b="1" dirty="0"/>
              <a:t/>
            </a:r>
            <a:br>
              <a:rPr lang="tr-TR" sz="3200" b="1" dirty="0"/>
            </a:br>
            <a:endParaRPr lang="tr-TR" dirty="0"/>
          </a:p>
        </p:txBody>
      </p:sp>
    </p:spTree>
    <p:extLst>
      <p:ext uri="{BB962C8B-B14F-4D97-AF65-F5344CB8AC3E}">
        <p14:creationId xmlns:p14="http://schemas.microsoft.com/office/powerpoint/2010/main" val="2677957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14D6E41-BB64-4F0B-ACCF-574BDFD71DE3}"/>
              </a:ext>
            </a:extLst>
          </p:cNvPr>
          <p:cNvSpPr>
            <a:spLocks noGrp="1"/>
          </p:cNvSpPr>
          <p:nvPr>
            <p:ph idx="1"/>
          </p:nvPr>
        </p:nvSpPr>
        <p:spPr/>
        <p:txBody>
          <a:bodyPr/>
          <a:lstStyle/>
          <a:p>
            <a:pPr>
              <a:buFont typeface="Wingdings" panose="05000000000000000000" pitchFamily="2" charset="2"/>
              <a:buChar char="Ø"/>
            </a:pPr>
            <a:endParaRPr lang="tr-TR" dirty="0"/>
          </a:p>
          <a:p>
            <a:pPr>
              <a:buFont typeface="Wingdings" panose="05000000000000000000" pitchFamily="2" charset="2"/>
              <a:buChar char="Ø"/>
            </a:pPr>
            <a:endParaRPr lang="tr-TR" dirty="0"/>
          </a:p>
          <a:p>
            <a:pPr>
              <a:buFont typeface="Wingdings" panose="05000000000000000000" pitchFamily="2" charset="2"/>
              <a:buChar char="Ø"/>
            </a:pPr>
            <a:r>
              <a:rPr lang="tr-TR" dirty="0"/>
              <a:t>Beş tercihten en fazla üç tanesi aynı tür okul olabilir. Tercih edilen </a:t>
            </a:r>
            <a:r>
              <a:rPr lang="tr-TR" dirty="0" smtClean="0"/>
              <a:t>diğer </a:t>
            </a:r>
            <a:r>
              <a:rPr lang="tr-TR" dirty="0"/>
              <a:t>iki okul, </a:t>
            </a:r>
            <a:r>
              <a:rPr lang="tr-TR" b="1" dirty="0"/>
              <a:t>farklı okul türü</a:t>
            </a:r>
            <a:r>
              <a:rPr lang="tr-TR" dirty="0"/>
              <a:t> olmak zorundadır. (Anadolu Lisesi, Anadolu İmam Hatip Lisesi, Mesleki ve Teknik Anadolu Lisesi)</a:t>
            </a:r>
          </a:p>
          <a:p>
            <a:pPr>
              <a:buFont typeface="Wingdings" panose="05000000000000000000" pitchFamily="2" charset="2"/>
              <a:buChar char="Ø"/>
            </a:pPr>
            <a:r>
              <a:rPr lang="tr-TR" dirty="0"/>
              <a:t>Bu alandaki beş tercih hakkının tamamını kullanmak                        </a:t>
            </a:r>
            <a:r>
              <a:rPr lang="tr-TR" b="1" u="sng" dirty="0"/>
              <a:t>ZORUNLU DEĞİLDİR.</a:t>
            </a:r>
          </a:p>
          <a:p>
            <a:endParaRPr lang="tr-TR" dirty="0"/>
          </a:p>
        </p:txBody>
      </p:sp>
      <p:sp>
        <p:nvSpPr>
          <p:cNvPr id="4" name="Unvan 1">
            <a:extLst>
              <a:ext uri="{FF2B5EF4-FFF2-40B4-BE49-F238E27FC236}">
                <a16:creationId xmlns:a16="http://schemas.microsoft.com/office/drawing/2014/main" xmlns="" id="{59BE4254-CFEB-4987-9D37-DD39511749BD}"/>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sz="3200" b="1" dirty="0"/>
              <a:t/>
            </a:r>
            <a:br>
              <a:rPr lang="tr-TR" sz="3200" b="1" dirty="0"/>
            </a:br>
            <a:endParaRPr lang="tr-TR" dirty="0"/>
          </a:p>
        </p:txBody>
      </p:sp>
    </p:spTree>
    <p:extLst>
      <p:ext uri="{BB962C8B-B14F-4D97-AF65-F5344CB8AC3E}">
        <p14:creationId xmlns:p14="http://schemas.microsoft.com/office/powerpoint/2010/main" val="1797851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1DA39B4-0A40-4FCC-B9A6-6D848ED33858}"/>
              </a:ext>
            </a:extLst>
          </p:cNvPr>
          <p:cNvSpPr>
            <a:spLocks noGrp="1"/>
          </p:cNvSpPr>
          <p:nvPr>
            <p:ph idx="1"/>
          </p:nvPr>
        </p:nvSpPr>
        <p:spPr/>
        <p:txBody>
          <a:bodyPr>
            <a:normAutofit lnSpcReduction="10000"/>
          </a:bodyPr>
          <a:lstStyle/>
          <a:p>
            <a:pPr marL="99060" indent="0">
              <a:lnSpc>
                <a:spcPct val="100000"/>
              </a:lnSpc>
              <a:spcBef>
                <a:spcPts val="2525"/>
              </a:spcBef>
              <a:buNone/>
            </a:pPr>
            <a:r>
              <a:rPr lang="tr-TR" sz="3200" dirty="0"/>
              <a:t>Örnek;</a:t>
            </a:r>
          </a:p>
          <a:p>
            <a:pPr marL="441960" indent="-342900">
              <a:lnSpc>
                <a:spcPct val="100000"/>
              </a:lnSpc>
              <a:spcBef>
                <a:spcPts val="2525"/>
              </a:spcBef>
              <a:buFont typeface="Wingdings" panose="05000000000000000000" pitchFamily="2" charset="2"/>
              <a:buChar char="Ø"/>
            </a:pPr>
            <a:r>
              <a:rPr lang="tr-TR" sz="2400" dirty="0"/>
              <a:t>İlk iki tercih </a:t>
            </a:r>
            <a:r>
              <a:rPr lang="tr-TR" sz="2400" dirty="0" smtClean="0"/>
              <a:t>kayıt </a:t>
            </a:r>
            <a:r>
              <a:rPr lang="tr-TR" sz="2400" dirty="0"/>
              <a:t>a</a:t>
            </a:r>
            <a:r>
              <a:rPr lang="tr-TR" sz="2400" dirty="0" smtClean="0"/>
              <a:t>lanından </a:t>
            </a:r>
            <a:r>
              <a:rPr lang="tr-TR" sz="2400" dirty="0"/>
              <a:t>Anadolu Lisesi olarak, </a:t>
            </a:r>
          </a:p>
          <a:p>
            <a:pPr marL="441960" indent="-342900">
              <a:lnSpc>
                <a:spcPct val="100000"/>
              </a:lnSpc>
              <a:spcBef>
                <a:spcPts val="2525"/>
              </a:spcBef>
              <a:buFont typeface="Wingdings" panose="05000000000000000000" pitchFamily="2" charset="2"/>
              <a:buChar char="Ø"/>
            </a:pPr>
            <a:r>
              <a:rPr lang="tr-TR" sz="2400" dirty="0"/>
              <a:t>Üçüncü tercih bir başka tür okul türü(Mesleki ve Teknik Anadolu Lisesi veya Anadolu İmam Hatip Lisesi) yine </a:t>
            </a:r>
            <a:r>
              <a:rPr lang="tr-TR" sz="2400" dirty="0" smtClean="0"/>
              <a:t>kayıt </a:t>
            </a:r>
            <a:r>
              <a:rPr lang="tr-TR" sz="2400" dirty="0"/>
              <a:t>a</a:t>
            </a:r>
            <a:r>
              <a:rPr lang="tr-TR" sz="2400" dirty="0" smtClean="0"/>
              <a:t>lanından </a:t>
            </a:r>
            <a:r>
              <a:rPr lang="tr-TR" sz="2400" dirty="0"/>
              <a:t>yapılarak, </a:t>
            </a:r>
          </a:p>
          <a:p>
            <a:pPr marL="441960" indent="-342900">
              <a:lnSpc>
                <a:spcPct val="100000"/>
              </a:lnSpc>
              <a:spcBef>
                <a:spcPts val="2525"/>
              </a:spcBef>
              <a:buFont typeface="Wingdings" panose="05000000000000000000" pitchFamily="2" charset="2"/>
              <a:buChar char="Ø"/>
            </a:pPr>
            <a:r>
              <a:rPr lang="tr-TR" sz="2400" dirty="0"/>
              <a:t>Dördüncü tercih “Komşu  Kayıt Alanı” veya “Diğer” Kayıt Alanından Anadolu Lisesi yapılabilir. </a:t>
            </a:r>
          </a:p>
          <a:p>
            <a:pPr marL="441960" indent="-342900">
              <a:lnSpc>
                <a:spcPct val="100000"/>
              </a:lnSpc>
              <a:spcBef>
                <a:spcPts val="2525"/>
              </a:spcBef>
              <a:buFont typeface="Wingdings" panose="05000000000000000000" pitchFamily="2" charset="2"/>
              <a:buChar char="Ø"/>
            </a:pPr>
            <a:r>
              <a:rPr lang="tr-TR" sz="2400" dirty="0"/>
              <a:t>Beşinci  tercih Anadolu Lisesi kontenjanı dolduğu için farklı (Kayıt Alanı , Komşu Kayıt Alanı veya Diğer  Kayıt Alanı) bir okul türünden olmalıdır.</a:t>
            </a:r>
          </a:p>
          <a:p>
            <a:pPr marL="0" indent="0">
              <a:buNone/>
            </a:pPr>
            <a:endParaRPr lang="tr-TR" dirty="0"/>
          </a:p>
        </p:txBody>
      </p:sp>
      <p:sp>
        <p:nvSpPr>
          <p:cNvPr id="4" name="Unvan 1">
            <a:extLst>
              <a:ext uri="{FF2B5EF4-FFF2-40B4-BE49-F238E27FC236}">
                <a16:creationId xmlns:a16="http://schemas.microsoft.com/office/drawing/2014/main" xmlns="" id="{C6520E03-4B77-4E9E-993F-2D361A899017}"/>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sz="3200" b="1" dirty="0"/>
              <a:t/>
            </a:r>
            <a:br>
              <a:rPr lang="tr-TR" sz="3200" b="1" dirty="0"/>
            </a:br>
            <a:endParaRPr lang="tr-TR" dirty="0"/>
          </a:p>
        </p:txBody>
      </p:sp>
    </p:spTree>
    <p:extLst>
      <p:ext uri="{BB962C8B-B14F-4D97-AF65-F5344CB8AC3E}">
        <p14:creationId xmlns:p14="http://schemas.microsoft.com/office/powerpoint/2010/main" val="730667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688E868-C58D-4018-AA98-51EC7DC17C18}"/>
              </a:ext>
            </a:extLst>
          </p:cNvPr>
          <p:cNvSpPr>
            <a:spLocks noGrp="1"/>
          </p:cNvSpPr>
          <p:nvPr>
            <p:ph idx="1"/>
          </p:nvPr>
        </p:nvSpPr>
        <p:spPr/>
        <p:txBody>
          <a:bodyPr>
            <a:normAutofit/>
          </a:bodyPr>
          <a:lstStyle/>
          <a:p>
            <a:pPr marL="0" indent="0">
              <a:buNone/>
            </a:pPr>
            <a:r>
              <a:rPr lang="tr-TR" sz="3200" b="1" dirty="0"/>
              <a:t>Yerel Yerleştirme Tercihi yaparken </a:t>
            </a:r>
            <a:r>
              <a:rPr lang="tr-TR" sz="3200" b="1" u="sng" dirty="0"/>
              <a:t>DİKKAT</a:t>
            </a:r>
          </a:p>
          <a:p>
            <a:pPr marL="0" indent="0">
              <a:buNone/>
            </a:pPr>
            <a:r>
              <a:rPr lang="tr-TR" dirty="0">
                <a:cs typeface="Verdana"/>
              </a:rPr>
              <a:t>  Tercih ve </a:t>
            </a:r>
            <a:r>
              <a:rPr lang="tr-TR" dirty="0" smtClean="0">
                <a:cs typeface="Verdana"/>
              </a:rPr>
              <a:t>yerleştirmelerde ikamet adresine göre ;</a:t>
            </a:r>
            <a:endParaRPr lang="tr-TR" dirty="0"/>
          </a:p>
          <a:p>
            <a:pPr marR="100965">
              <a:lnSpc>
                <a:spcPct val="100200"/>
              </a:lnSpc>
              <a:spcBef>
                <a:spcPts val="100"/>
              </a:spcBef>
              <a:buFont typeface="Wingdings" panose="05000000000000000000" pitchFamily="2" charset="2"/>
              <a:buChar char="Ø"/>
            </a:pPr>
            <a:r>
              <a:rPr lang="tr-TR" sz="2400" dirty="0">
                <a:cs typeface="Verdana"/>
              </a:rPr>
              <a:t>Bulunduğu Kayıt </a:t>
            </a:r>
            <a:r>
              <a:rPr lang="tr-TR" sz="2400" dirty="0" smtClean="0">
                <a:cs typeface="Verdana"/>
              </a:rPr>
              <a:t>Alanından okul tercih eden </a:t>
            </a:r>
            <a:r>
              <a:rPr lang="tr-TR" sz="2400" dirty="0">
                <a:cs typeface="Verdana"/>
              </a:rPr>
              <a:t>öğrenci</a:t>
            </a:r>
            <a:r>
              <a:rPr lang="tr-TR" sz="2400" dirty="0" smtClean="0">
                <a:cs typeface="Verdana"/>
              </a:rPr>
              <a:t>, aynı okulu tercih eden </a:t>
            </a:r>
            <a:r>
              <a:rPr lang="tr-TR" sz="2400" dirty="0">
                <a:cs typeface="Verdana"/>
              </a:rPr>
              <a:t>Komşu Kayıt </a:t>
            </a:r>
            <a:r>
              <a:rPr lang="tr-TR" sz="2400" dirty="0" smtClean="0">
                <a:cs typeface="Verdana"/>
              </a:rPr>
              <a:t>Alanındaki öğrenciye </a:t>
            </a:r>
            <a:r>
              <a:rPr lang="tr-TR" sz="2400" dirty="0">
                <a:cs typeface="Verdana"/>
              </a:rPr>
              <a:t>göre;</a:t>
            </a:r>
          </a:p>
          <a:p>
            <a:pPr marR="100965">
              <a:lnSpc>
                <a:spcPct val="100200"/>
              </a:lnSpc>
              <a:spcBef>
                <a:spcPts val="100"/>
              </a:spcBef>
              <a:buFont typeface="Wingdings" panose="05000000000000000000" pitchFamily="2" charset="2"/>
              <a:buChar char="Ø"/>
            </a:pPr>
            <a:r>
              <a:rPr lang="tr-TR" sz="2400" dirty="0">
                <a:cs typeface="Verdana"/>
              </a:rPr>
              <a:t>Komşu Kayıt Alanındaki öğrenci Diğer Kayıt </a:t>
            </a:r>
            <a:r>
              <a:rPr lang="tr-TR" sz="2400" dirty="0" smtClean="0">
                <a:cs typeface="Verdana"/>
              </a:rPr>
              <a:t>Alanlarındaki öğrenciye </a:t>
            </a:r>
            <a:r>
              <a:rPr lang="tr-TR" sz="2400" dirty="0">
                <a:cs typeface="Verdana"/>
              </a:rPr>
              <a:t>göre,</a:t>
            </a:r>
          </a:p>
          <a:p>
            <a:pPr marL="0" marR="100965" indent="0">
              <a:lnSpc>
                <a:spcPct val="100200"/>
              </a:lnSpc>
              <a:spcBef>
                <a:spcPts val="100"/>
              </a:spcBef>
              <a:buNone/>
            </a:pPr>
            <a:r>
              <a:rPr lang="tr-TR" sz="2400" dirty="0">
                <a:cs typeface="Verdana"/>
              </a:rPr>
              <a:t> </a:t>
            </a:r>
            <a:r>
              <a:rPr lang="tr-TR" sz="2400" dirty="0" smtClean="0">
                <a:cs typeface="Verdana"/>
              </a:rPr>
              <a:t>	</a:t>
            </a:r>
            <a:r>
              <a:rPr lang="tr-TR" sz="3600" u="sng" dirty="0" smtClean="0">
                <a:cs typeface="Verdana"/>
              </a:rPr>
              <a:t>Daha </a:t>
            </a:r>
            <a:r>
              <a:rPr lang="tr-TR" sz="3600" u="sng" dirty="0">
                <a:cs typeface="Verdana"/>
              </a:rPr>
              <a:t>avantajlı olacaktır.</a:t>
            </a:r>
          </a:p>
          <a:p>
            <a:pPr marL="0" indent="0">
              <a:buNone/>
            </a:pPr>
            <a:endParaRPr lang="tr-TR" dirty="0"/>
          </a:p>
        </p:txBody>
      </p:sp>
      <p:sp>
        <p:nvSpPr>
          <p:cNvPr id="4" name="Unvan 1">
            <a:extLst>
              <a:ext uri="{FF2B5EF4-FFF2-40B4-BE49-F238E27FC236}">
                <a16:creationId xmlns:a16="http://schemas.microsoft.com/office/drawing/2014/main" xmlns="" id="{89FAF30C-C79A-40CC-BF5F-23D2B39F42DD}"/>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sz="3200" b="1" dirty="0"/>
              <a:t/>
            </a:r>
            <a:br>
              <a:rPr lang="tr-TR" sz="3200" b="1" dirty="0"/>
            </a:br>
            <a:endParaRPr lang="tr-TR" dirty="0"/>
          </a:p>
        </p:txBody>
      </p:sp>
    </p:spTree>
    <p:extLst>
      <p:ext uri="{BB962C8B-B14F-4D97-AF65-F5344CB8AC3E}">
        <p14:creationId xmlns:p14="http://schemas.microsoft.com/office/powerpoint/2010/main" val="3493401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FFAA236-9DEE-4D8A-B0F3-1B0578D6473F}"/>
              </a:ext>
            </a:extLst>
          </p:cNvPr>
          <p:cNvSpPr>
            <a:spLocks noGrp="1"/>
          </p:cNvSpPr>
          <p:nvPr>
            <p:ph idx="1"/>
          </p:nvPr>
        </p:nvSpPr>
        <p:spPr>
          <a:xfrm>
            <a:off x="838200" y="1524000"/>
            <a:ext cx="10515600" cy="4968875"/>
          </a:xfrm>
        </p:spPr>
        <p:txBody>
          <a:bodyPr>
            <a:normAutofit/>
          </a:bodyPr>
          <a:lstStyle/>
          <a:p>
            <a:pPr marL="0" indent="0">
              <a:buNone/>
            </a:pPr>
            <a:r>
              <a:rPr lang="tr-TR" dirty="0"/>
              <a:t>Merkezi Sınav uygulamasına (LGS) katılmayan öğrencilerimize Merkezi Sınav Puanı ile öğrenci alan okullar tercih ekranı </a:t>
            </a:r>
            <a:r>
              <a:rPr lang="tr-TR" b="1" u="sng" dirty="0"/>
              <a:t>AÇILMAYACAKTIR</a:t>
            </a:r>
            <a:r>
              <a:rPr lang="tr-TR" dirty="0"/>
              <a:t>. Bu </a:t>
            </a:r>
            <a:r>
              <a:rPr lang="tr-TR" dirty="0" smtClean="0"/>
              <a:t>durumdaki </a:t>
            </a:r>
            <a:r>
              <a:rPr lang="tr-TR" dirty="0"/>
              <a:t>öğrencilerimiz:</a:t>
            </a:r>
          </a:p>
          <a:p>
            <a:pPr>
              <a:buFont typeface="Wingdings" panose="05000000000000000000" pitchFamily="2" charset="2"/>
              <a:buChar char="Ø"/>
            </a:pPr>
            <a:r>
              <a:rPr lang="tr-TR" dirty="0"/>
              <a:t>Yerel Yerleştirme Tercihi ekranından tercihlerini yaptıktan sonra, istemeleri halinde </a:t>
            </a:r>
            <a:r>
              <a:rPr lang="tr-TR" b="1" dirty="0"/>
              <a:t>Pansiyonlu Okullara Yerleştirme</a:t>
            </a:r>
            <a:r>
              <a:rPr lang="tr-TR" dirty="0"/>
              <a:t> tercih alanından, isteğe bağlı ve durumlarına uygun buldukları pansiyonlu okulları tercih edebileceklerdir. </a:t>
            </a:r>
          </a:p>
          <a:p>
            <a:pPr>
              <a:buFont typeface="Wingdings" panose="05000000000000000000" pitchFamily="2" charset="2"/>
              <a:buChar char="Ø"/>
            </a:pPr>
            <a:r>
              <a:rPr lang="tr-TR" dirty="0"/>
              <a:t>Bu alandaki toplam tercih sayısı en fazla </a:t>
            </a:r>
            <a:r>
              <a:rPr lang="tr-TR" b="1" u="sng" dirty="0"/>
              <a:t>BEŞ</a:t>
            </a:r>
            <a:r>
              <a:rPr lang="tr-TR" dirty="0"/>
              <a:t> pansiyonlu okuldur.</a:t>
            </a:r>
          </a:p>
          <a:p>
            <a:pPr>
              <a:buFont typeface="Wingdings" panose="05000000000000000000" pitchFamily="2" charset="2"/>
              <a:buChar char="Ø"/>
            </a:pPr>
            <a:r>
              <a:rPr lang="tr-TR" dirty="0"/>
              <a:t> Tercihleri doğrultusunda pansiyonlu okula yerleştirilmeye hak kazanan öğrenciler, pansiyondan faydalanabilmek için ilgili okul müdürlüğüne </a:t>
            </a:r>
            <a:r>
              <a:rPr lang="tr-TR" b="1" u="sng" dirty="0"/>
              <a:t>ayrıca başvuracaklardır.  </a:t>
            </a:r>
          </a:p>
        </p:txBody>
      </p:sp>
      <p:sp>
        <p:nvSpPr>
          <p:cNvPr id="4" name="Unvan 1">
            <a:extLst>
              <a:ext uri="{FF2B5EF4-FFF2-40B4-BE49-F238E27FC236}">
                <a16:creationId xmlns:a16="http://schemas.microsoft.com/office/drawing/2014/main" xmlns="" id="{6590B1B2-29E8-4D3D-849D-8C1907FCA9B1}"/>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sz="3200" b="1" dirty="0"/>
              <a:t/>
            </a:r>
            <a:br>
              <a:rPr lang="tr-TR" sz="3200" b="1" dirty="0"/>
            </a:br>
            <a:endParaRPr lang="tr-TR" dirty="0"/>
          </a:p>
        </p:txBody>
      </p:sp>
    </p:spTree>
    <p:extLst>
      <p:ext uri="{BB962C8B-B14F-4D97-AF65-F5344CB8AC3E}">
        <p14:creationId xmlns:p14="http://schemas.microsoft.com/office/powerpoint/2010/main" val="3748577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5317AB8-692C-478E-BAFF-424956C83C6D}"/>
              </a:ext>
            </a:extLst>
          </p:cNvPr>
          <p:cNvSpPr>
            <a:spLocks noGrp="1"/>
          </p:cNvSpPr>
          <p:nvPr>
            <p:ph idx="1"/>
          </p:nvPr>
        </p:nvSpPr>
        <p:spPr/>
        <p:txBody>
          <a:bodyPr/>
          <a:lstStyle/>
          <a:p>
            <a:pPr marL="0" indent="0">
              <a:buNone/>
            </a:pPr>
            <a:r>
              <a:rPr lang="tr-TR" dirty="0"/>
              <a:t>Merkezi Sınav uygulamasına (LGS) katılmayan, katıldığı halde isteğe bağlı olarak </a:t>
            </a:r>
            <a:r>
              <a:rPr lang="tr-TR" dirty="0" smtClean="0"/>
              <a:t>sınav </a:t>
            </a:r>
            <a:r>
              <a:rPr lang="tr-TR" dirty="0"/>
              <a:t>p</a:t>
            </a:r>
            <a:r>
              <a:rPr lang="tr-TR" dirty="0" smtClean="0"/>
              <a:t>uanı </a:t>
            </a:r>
            <a:r>
              <a:rPr lang="tr-TR" dirty="0"/>
              <a:t>ile </a:t>
            </a:r>
            <a:r>
              <a:rPr lang="tr-TR" dirty="0" smtClean="0"/>
              <a:t>öğrenci </a:t>
            </a:r>
            <a:r>
              <a:rPr lang="tr-TR" dirty="0"/>
              <a:t>alan okul tercihi yapmak istemeyen, pansiyonlu okul tercihi yapan/yapmayan  öğrencilerimiz/velilerimiz </a:t>
            </a:r>
          </a:p>
          <a:p>
            <a:pPr marL="0" indent="0">
              <a:buNone/>
            </a:pPr>
            <a:endParaRPr lang="tr-TR" dirty="0"/>
          </a:p>
          <a:p>
            <a:pPr marL="0" indent="0" algn="ctr">
              <a:buNone/>
            </a:pPr>
            <a:r>
              <a:rPr lang="tr-TR" b="1" dirty="0"/>
              <a:t>TERCİH İŞLEMLERİNİ e-okul UYGULAMASINDAN KAYIT ETTİKTEN SONRA MEZUN OLUNAN VEYA HERHANGİ BİR ORTAOKUL/İMAM HATİP ORTAOKULU MÜDÜRLÜĞÜNE BİZZAT BAŞVURUP TERCİHLERİNİ ONAYLATTIRACAK, TERCİH BAŞVURU FORMUNUN İMZA/MÜHÜRLÜ BİR NÜSHASINI TESLİM ALARAK BAŞVURU İŞLEMLERİNİ TAMAMLAMIŞ OLACAKLARDIR.</a:t>
            </a:r>
          </a:p>
        </p:txBody>
      </p:sp>
      <p:sp>
        <p:nvSpPr>
          <p:cNvPr id="4" name="Unvan 1">
            <a:extLst>
              <a:ext uri="{FF2B5EF4-FFF2-40B4-BE49-F238E27FC236}">
                <a16:creationId xmlns:a16="http://schemas.microsoft.com/office/drawing/2014/main" xmlns="" id="{526316DD-BA5E-4D22-B942-7974034DC1E8}"/>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sz="3200" b="1" dirty="0"/>
              <a:t/>
            </a:r>
            <a:br>
              <a:rPr lang="tr-TR" sz="3200" b="1" dirty="0"/>
            </a:br>
            <a:endParaRPr lang="tr-TR" dirty="0"/>
          </a:p>
        </p:txBody>
      </p:sp>
    </p:spTree>
    <p:extLst>
      <p:ext uri="{BB962C8B-B14F-4D97-AF65-F5344CB8AC3E}">
        <p14:creationId xmlns:p14="http://schemas.microsoft.com/office/powerpoint/2010/main" val="4109775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892E7DA-DEB4-41E8-A6A2-832DB6239243}"/>
              </a:ext>
            </a:extLst>
          </p:cNvPr>
          <p:cNvSpPr>
            <a:spLocks noGrp="1"/>
          </p:cNvSpPr>
          <p:nvPr>
            <p:ph idx="1"/>
          </p:nvPr>
        </p:nvSpPr>
        <p:spPr/>
        <p:txBody>
          <a:bodyPr/>
          <a:lstStyle/>
          <a:p>
            <a:pPr marL="0" indent="0">
              <a:buNone/>
            </a:pPr>
            <a:endParaRPr lang="tr-TR" dirty="0"/>
          </a:p>
          <a:p>
            <a:pPr marL="0" indent="0">
              <a:buNone/>
            </a:pPr>
            <a:r>
              <a:rPr lang="tr-TR" b="1" dirty="0"/>
              <a:t>MERKEZİ YERLEŞTİRME;</a:t>
            </a:r>
          </a:p>
          <a:p>
            <a:pPr marL="0" indent="0">
              <a:buNone/>
            </a:pPr>
            <a:r>
              <a:rPr lang="tr-TR" dirty="0"/>
              <a:t>Milli Eğitim Bakanlığı tarafından </a:t>
            </a:r>
            <a:r>
              <a:rPr lang="tr-TR" dirty="0" smtClean="0"/>
              <a:t>merkezi </a:t>
            </a:r>
            <a:r>
              <a:rPr lang="tr-TR" dirty="0"/>
              <a:t>sınavla(LGS) öğrenci alan </a:t>
            </a:r>
            <a:r>
              <a:rPr lang="tr-TR" dirty="0" smtClean="0"/>
              <a:t>ortaöğretim </a:t>
            </a:r>
            <a:r>
              <a:rPr lang="tr-TR" dirty="0"/>
              <a:t>okullarının:</a:t>
            </a:r>
          </a:p>
          <a:p>
            <a:pPr>
              <a:buFont typeface="Wingdings" panose="05000000000000000000" pitchFamily="2" charset="2"/>
              <a:buChar char="Ø"/>
            </a:pPr>
            <a:r>
              <a:rPr lang="tr-TR" b="1" u="sng" dirty="0"/>
              <a:t>Belirlenen </a:t>
            </a:r>
            <a:r>
              <a:rPr lang="tr-TR" b="1" u="sng" dirty="0" smtClean="0"/>
              <a:t>kontenjanlarına,</a:t>
            </a:r>
            <a:r>
              <a:rPr lang="tr-TR" dirty="0" smtClean="0"/>
              <a:t> </a:t>
            </a:r>
            <a:r>
              <a:rPr lang="tr-TR" dirty="0"/>
              <a:t>ö</a:t>
            </a:r>
            <a:r>
              <a:rPr lang="tr-TR" dirty="0" smtClean="0"/>
              <a:t>ğrencinin </a:t>
            </a:r>
            <a:r>
              <a:rPr lang="tr-TR" dirty="0"/>
              <a:t>bulunduğu </a:t>
            </a:r>
            <a:r>
              <a:rPr lang="tr-TR" b="1" i="1" u="sng" dirty="0"/>
              <a:t>y</a:t>
            </a:r>
            <a:r>
              <a:rPr lang="tr-TR" b="1" i="1" u="sng" dirty="0" smtClean="0"/>
              <a:t>üzdelik </a:t>
            </a:r>
            <a:r>
              <a:rPr lang="tr-TR" b="1" i="1" u="sng" dirty="0"/>
              <a:t>d</a:t>
            </a:r>
            <a:r>
              <a:rPr lang="tr-TR" b="1" i="1" u="sng" dirty="0" smtClean="0"/>
              <a:t>ilim </a:t>
            </a:r>
            <a:r>
              <a:rPr lang="tr-TR" dirty="0"/>
              <a:t>dikkate </a:t>
            </a:r>
            <a:r>
              <a:rPr lang="tr-TR" dirty="0" smtClean="0"/>
              <a:t>alınarak  </a:t>
            </a:r>
            <a:r>
              <a:rPr lang="tr-TR" b="1" u="sng" dirty="0"/>
              <a:t>TERCİHLERİ</a:t>
            </a:r>
            <a:r>
              <a:rPr lang="tr-TR" dirty="0"/>
              <a:t> doğrultusunda yerleştirilmesi yöntemidir. </a:t>
            </a:r>
          </a:p>
        </p:txBody>
      </p:sp>
      <p:sp>
        <p:nvSpPr>
          <p:cNvPr id="4" name="Unvan 1">
            <a:extLst>
              <a:ext uri="{FF2B5EF4-FFF2-40B4-BE49-F238E27FC236}">
                <a16:creationId xmlns:a16="http://schemas.microsoft.com/office/drawing/2014/main" xmlns="" id="{6B10E3A8-7D0D-46B3-A9E2-036D7A7ED7B8}"/>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MERKEZİ YERLEŞTİRME)</a:t>
            </a:r>
            <a:r>
              <a:rPr lang="tr-TR" sz="3200" b="1" dirty="0"/>
              <a:t/>
            </a:r>
            <a:br>
              <a:rPr lang="tr-TR" sz="3200" b="1" dirty="0"/>
            </a:br>
            <a:endParaRPr lang="tr-TR" dirty="0"/>
          </a:p>
        </p:txBody>
      </p:sp>
    </p:spTree>
    <p:extLst>
      <p:ext uri="{BB962C8B-B14F-4D97-AF65-F5344CB8AC3E}">
        <p14:creationId xmlns:p14="http://schemas.microsoft.com/office/powerpoint/2010/main" val="2084959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77D5FAB-68B4-4A60-80E1-03B61B7AD914}"/>
              </a:ext>
            </a:extLst>
          </p:cNvPr>
          <p:cNvSpPr>
            <a:spLocks noGrp="1"/>
          </p:cNvSpPr>
          <p:nvPr>
            <p:ph idx="1"/>
          </p:nvPr>
        </p:nvSpPr>
        <p:spPr/>
        <p:txBody>
          <a:bodyPr>
            <a:normAutofit lnSpcReduction="10000"/>
          </a:bodyPr>
          <a:lstStyle/>
          <a:p>
            <a:pPr marL="0" indent="0">
              <a:buNone/>
            </a:pPr>
            <a:r>
              <a:rPr lang="tr-TR" dirty="0"/>
              <a:t>Yerel Yerleştirme Tercih Alanından Tercihini/Tercihlerini Tamamlayan Öğrencilerden, Merkezi Sınava (LGS) Katılıp, Yerleştirme Puanı Bulunan Öğrenciler; e-okul</a:t>
            </a:r>
          </a:p>
          <a:p>
            <a:pPr>
              <a:buFont typeface="Wingdings" panose="05000000000000000000" pitchFamily="2" charset="2"/>
              <a:buChar char="Ø"/>
            </a:pPr>
            <a:r>
              <a:rPr lang="tr-TR" dirty="0"/>
              <a:t>MERKEZİ SINAV PUANI İLE ÖĞRENCİ ALAN ORTAÖĞRETİM OKULLARI  TERCİH LİSTELERİ</a:t>
            </a:r>
          </a:p>
          <a:p>
            <a:pPr marL="0" indent="0">
              <a:buNone/>
            </a:pPr>
            <a:r>
              <a:rPr lang="tr-TR" dirty="0"/>
              <a:t>Bölümüne geçebilirler. </a:t>
            </a:r>
          </a:p>
          <a:p>
            <a:pPr marL="0" indent="0">
              <a:buNone/>
            </a:pPr>
            <a:r>
              <a:rPr lang="tr-TR" dirty="0"/>
              <a:t>Merkezi sınav puanı olduğu halde öğrenci/velilerin, Yerel </a:t>
            </a:r>
            <a:r>
              <a:rPr lang="tr-TR" dirty="0" smtClean="0"/>
              <a:t>Yerleştirme tercihini </a:t>
            </a:r>
            <a:r>
              <a:rPr lang="tr-TR" dirty="0"/>
              <a:t>yaptıktan sonra isteğe bağlı olarak bu alandan tercih yapmaları ZORUNLU DEĞİLDİR.</a:t>
            </a:r>
          </a:p>
          <a:p>
            <a:pPr marL="0" indent="0">
              <a:buNone/>
            </a:pPr>
            <a:r>
              <a:rPr lang="tr-TR" dirty="0"/>
              <a:t> </a:t>
            </a:r>
          </a:p>
          <a:p>
            <a:pPr marL="0" indent="0">
              <a:buNone/>
            </a:pPr>
            <a:endParaRPr lang="tr-TR" dirty="0"/>
          </a:p>
        </p:txBody>
      </p:sp>
      <p:sp>
        <p:nvSpPr>
          <p:cNvPr id="4" name="Unvan 1">
            <a:extLst>
              <a:ext uri="{FF2B5EF4-FFF2-40B4-BE49-F238E27FC236}">
                <a16:creationId xmlns:a16="http://schemas.microsoft.com/office/drawing/2014/main" xmlns="" id="{CD941DCF-3D83-4A5A-9A44-4D3396B72C6B}"/>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MERKEZİ YERLEŞTİRME)</a:t>
            </a:r>
            <a:r>
              <a:rPr lang="tr-TR" sz="3200" b="1" dirty="0"/>
              <a:t/>
            </a:r>
            <a:br>
              <a:rPr lang="tr-TR" sz="3200" b="1" dirty="0"/>
            </a:br>
            <a:endParaRPr lang="tr-TR" dirty="0"/>
          </a:p>
        </p:txBody>
      </p:sp>
    </p:spTree>
    <p:extLst>
      <p:ext uri="{BB962C8B-B14F-4D97-AF65-F5344CB8AC3E}">
        <p14:creationId xmlns:p14="http://schemas.microsoft.com/office/powerpoint/2010/main" val="467160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249B4BB-1450-472D-810E-931D1C293B5E}"/>
              </a:ext>
            </a:extLst>
          </p:cNvPr>
          <p:cNvSpPr>
            <a:spLocks noGrp="1"/>
          </p:cNvSpPr>
          <p:nvPr>
            <p:ph idx="1"/>
          </p:nvPr>
        </p:nvSpPr>
        <p:spPr/>
        <p:txBody>
          <a:bodyPr/>
          <a:lstStyle/>
          <a:p>
            <a:pPr marL="0" indent="0">
              <a:buNone/>
            </a:pPr>
            <a:r>
              <a:rPr lang="tr-TR" b="1" dirty="0">
                <a:latin typeface="+mj-lt"/>
                <a:cs typeface="Verdana"/>
              </a:rPr>
              <a:t>Merkezi sınava giren ve sınav puanı bulunan öğrenciler; </a:t>
            </a:r>
          </a:p>
          <a:p>
            <a:pPr>
              <a:buFont typeface="Wingdings" panose="05000000000000000000" pitchFamily="2" charset="2"/>
              <a:buChar char="Ø"/>
            </a:pPr>
            <a:r>
              <a:rPr lang="tr-TR" b="1" dirty="0">
                <a:cs typeface="Verdana"/>
              </a:rPr>
              <a:t>Sınavla öğrenci alan  okullar</a:t>
            </a:r>
            <a:r>
              <a:rPr lang="tr-TR" b="1" dirty="0">
                <a:latin typeface="+mj-lt"/>
                <a:cs typeface="Verdana"/>
              </a:rPr>
              <a:t> tercih ekranından kendilerine sunulan </a:t>
            </a:r>
            <a:r>
              <a:rPr lang="tr-TR" b="1" u="sng" dirty="0">
                <a:cs typeface="Verdana"/>
              </a:rPr>
              <a:t>BEŞ</a:t>
            </a:r>
            <a:r>
              <a:rPr lang="tr-TR" b="1" dirty="0">
                <a:latin typeface="+mj-lt"/>
                <a:cs typeface="Verdana"/>
              </a:rPr>
              <a:t> tercih  hakkını, Türkiye genelinde sınav puanı ile öğrenci alan tüm okullardan; mevcut durumları , puanları ve yüzdelik dilimlerini de dikkate alarak istekleri doğrultusunda kullanabilirler. Öğrenciler, </a:t>
            </a:r>
            <a:r>
              <a:rPr lang="tr-TR" b="1" u="sng" dirty="0">
                <a:cs typeface="Verdana"/>
              </a:rPr>
              <a:t>aldıkları  puanı</a:t>
            </a:r>
            <a:r>
              <a:rPr lang="tr-TR" b="1" dirty="0">
                <a:latin typeface="+mj-lt"/>
                <a:cs typeface="Verdana"/>
              </a:rPr>
              <a:t> ve bulundukları </a:t>
            </a:r>
            <a:r>
              <a:rPr lang="tr-TR" b="1" u="sng" dirty="0">
                <a:cs typeface="Verdana"/>
              </a:rPr>
              <a:t>yüzdelik dilimleri</a:t>
            </a:r>
            <a:r>
              <a:rPr lang="tr-TR" b="1" dirty="0">
                <a:latin typeface="+mj-lt"/>
                <a:cs typeface="Verdana"/>
              </a:rPr>
              <a:t> göz önünde bulundurarak, en az </a:t>
            </a:r>
            <a:r>
              <a:rPr lang="tr-TR" b="1" u="sng" dirty="0">
                <a:cs typeface="Verdana"/>
              </a:rPr>
              <a:t>BİR</a:t>
            </a:r>
            <a:r>
              <a:rPr lang="tr-TR" b="1" dirty="0">
                <a:latin typeface="+mj-lt"/>
                <a:cs typeface="Verdana"/>
              </a:rPr>
              <a:t> en fazla </a:t>
            </a:r>
            <a:r>
              <a:rPr lang="tr-TR" b="1" u="sng" dirty="0">
                <a:cs typeface="Verdana"/>
              </a:rPr>
              <a:t>BEŞ</a:t>
            </a:r>
            <a:r>
              <a:rPr lang="tr-TR" b="1" dirty="0">
                <a:latin typeface="+mj-lt"/>
                <a:cs typeface="Verdana"/>
              </a:rPr>
              <a:t> tercihte bulunabileceklerdir.</a:t>
            </a:r>
            <a:endParaRPr lang="tr-TR" dirty="0">
              <a:latin typeface="+mj-lt"/>
              <a:cs typeface="Verdana"/>
            </a:endParaRPr>
          </a:p>
          <a:p>
            <a:pPr marL="0" indent="0">
              <a:buNone/>
            </a:pPr>
            <a:endParaRPr lang="tr-TR" dirty="0"/>
          </a:p>
        </p:txBody>
      </p:sp>
      <p:sp>
        <p:nvSpPr>
          <p:cNvPr id="4" name="Unvan 1">
            <a:extLst>
              <a:ext uri="{FF2B5EF4-FFF2-40B4-BE49-F238E27FC236}">
                <a16:creationId xmlns:a16="http://schemas.microsoft.com/office/drawing/2014/main" xmlns="" id="{835F8D7E-64C3-4E3B-B339-2FCC053F5C69}"/>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MERKEZİ YERLEŞTİRME)</a:t>
            </a:r>
            <a:r>
              <a:rPr lang="tr-TR" sz="3200" b="1" dirty="0"/>
              <a:t/>
            </a:r>
            <a:br>
              <a:rPr lang="tr-TR" sz="3200" b="1" dirty="0"/>
            </a:br>
            <a:endParaRPr lang="tr-TR" dirty="0"/>
          </a:p>
        </p:txBody>
      </p:sp>
    </p:spTree>
    <p:extLst>
      <p:ext uri="{BB962C8B-B14F-4D97-AF65-F5344CB8AC3E}">
        <p14:creationId xmlns:p14="http://schemas.microsoft.com/office/powerpoint/2010/main" val="1023021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6C88D40-C0AA-4D87-8B00-832B29252F49}"/>
              </a:ext>
            </a:extLst>
          </p:cNvPr>
          <p:cNvSpPr>
            <a:spLocks noGrp="1"/>
          </p:cNvSpPr>
          <p:nvPr>
            <p:ph type="title"/>
          </p:nvPr>
        </p:nvSpPr>
        <p:spPr>
          <a:xfrm>
            <a:off x="838200" y="365125"/>
            <a:ext cx="10515600" cy="777875"/>
          </a:xfrm>
        </p:spPr>
        <p:txBody>
          <a:bodyPr anchor="t">
            <a:normAutofit fontScale="90000"/>
          </a:bodyPr>
          <a:lstStyle/>
          <a:p>
            <a:pPr algn="ctr"/>
            <a:r>
              <a:rPr lang="tr-TR" sz="3000" b="1" dirty="0"/>
              <a:t>İSTANBUL İL MİLLİ EĞİTİM MÜDÜRLÜĞÜ TERCİH VE YERLEŞTİRME REHBERİ</a:t>
            </a:r>
            <a:br>
              <a:rPr lang="tr-TR" sz="3000" b="1" dirty="0"/>
            </a:br>
            <a:r>
              <a:rPr lang="tr-TR" sz="3000" b="1" dirty="0"/>
              <a:t>(GENEL AÇIKLAMALAR)</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F82E38AA-FC2F-4ABD-9ED1-3EA41608B503}"/>
              </a:ext>
            </a:extLst>
          </p:cNvPr>
          <p:cNvSpPr>
            <a:spLocks noGrp="1"/>
          </p:cNvSpPr>
          <p:nvPr>
            <p:ph idx="1"/>
          </p:nvPr>
        </p:nvSpPr>
        <p:spPr/>
        <p:txBody>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smtClean="0"/>
              <a:t>2019 Ortaöğretim </a:t>
            </a:r>
            <a:r>
              <a:rPr lang="tr-TR" dirty="0"/>
              <a:t>k</a:t>
            </a:r>
            <a:r>
              <a:rPr lang="tr-TR" dirty="0" smtClean="0"/>
              <a:t>urumlarına </a:t>
            </a:r>
            <a:r>
              <a:rPr lang="tr-TR" dirty="0"/>
              <a:t>tercih işlemleri: </a:t>
            </a:r>
          </a:p>
          <a:p>
            <a:pPr marL="0" indent="0" algn="ctr">
              <a:buNone/>
            </a:pPr>
            <a:r>
              <a:rPr lang="tr-TR" dirty="0" smtClean="0"/>
              <a:t>01 </a:t>
            </a:r>
            <a:r>
              <a:rPr lang="tr-TR" dirty="0"/>
              <a:t>Temmuz </a:t>
            </a:r>
            <a:r>
              <a:rPr lang="tr-TR" dirty="0" smtClean="0"/>
              <a:t>2019 </a:t>
            </a:r>
            <a:r>
              <a:rPr lang="tr-TR" dirty="0"/>
              <a:t>Pazartesi günü başlayıp</a:t>
            </a:r>
          </a:p>
          <a:p>
            <a:pPr marL="0" indent="0" algn="ctr">
              <a:buNone/>
            </a:pPr>
            <a:r>
              <a:rPr lang="tr-TR" dirty="0" smtClean="0"/>
              <a:t>12 </a:t>
            </a:r>
            <a:r>
              <a:rPr lang="tr-TR" dirty="0"/>
              <a:t>Temmuz </a:t>
            </a:r>
            <a:r>
              <a:rPr lang="tr-TR" dirty="0" smtClean="0"/>
              <a:t>2019 </a:t>
            </a:r>
            <a:r>
              <a:rPr lang="tr-TR" dirty="0"/>
              <a:t>Cuma günü sona erecektir.</a:t>
            </a:r>
          </a:p>
          <a:p>
            <a:pPr>
              <a:buFont typeface="Wingdings" panose="05000000000000000000" pitchFamily="2" charset="2"/>
              <a:buChar char="Ø"/>
            </a:pPr>
            <a:r>
              <a:rPr lang="tr-TR" dirty="0" smtClean="0"/>
              <a:t>2019 Ortaöğretim </a:t>
            </a:r>
            <a:r>
              <a:rPr lang="tr-TR" dirty="0"/>
              <a:t>k</a:t>
            </a:r>
            <a:r>
              <a:rPr lang="tr-TR" dirty="0" smtClean="0"/>
              <a:t>urumlarına </a:t>
            </a:r>
            <a:r>
              <a:rPr lang="tr-TR" dirty="0"/>
              <a:t>yerleştirme sonuçları ise:</a:t>
            </a:r>
          </a:p>
          <a:p>
            <a:pPr marL="0" indent="0" algn="ctr">
              <a:buNone/>
            </a:pPr>
            <a:r>
              <a:rPr lang="tr-TR" dirty="0" smtClean="0"/>
              <a:t>22 </a:t>
            </a:r>
            <a:r>
              <a:rPr lang="tr-TR" dirty="0"/>
              <a:t>Temmuz </a:t>
            </a:r>
            <a:r>
              <a:rPr lang="tr-TR" dirty="0" smtClean="0"/>
              <a:t>2019 </a:t>
            </a:r>
            <a:r>
              <a:rPr lang="tr-TR" dirty="0"/>
              <a:t>Pazartesi günü açıklanacak, aynı gün yerleştirme işlemleri sonucu boş kalan okul kontenjanları açıklanacaktır.</a:t>
            </a:r>
          </a:p>
          <a:p>
            <a:pPr marL="0" indent="0">
              <a:buNone/>
            </a:pPr>
            <a:endParaRPr lang="tr-TR" dirty="0"/>
          </a:p>
        </p:txBody>
      </p:sp>
    </p:spTree>
    <p:extLst>
      <p:ext uri="{BB962C8B-B14F-4D97-AF65-F5344CB8AC3E}">
        <p14:creationId xmlns:p14="http://schemas.microsoft.com/office/powerpoint/2010/main" val="1367832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CDEA3AF-9820-4FD1-92AE-DCC1E5294F6D}"/>
              </a:ext>
            </a:extLst>
          </p:cNvPr>
          <p:cNvSpPr>
            <a:spLocks noGrp="1"/>
          </p:cNvSpPr>
          <p:nvPr>
            <p:ph idx="1"/>
          </p:nvPr>
        </p:nvSpPr>
        <p:spPr/>
        <p:txBody>
          <a:bodyPr>
            <a:normAutofit/>
          </a:bodyPr>
          <a:lstStyle/>
          <a:p>
            <a:pPr marL="0" indent="0">
              <a:buNone/>
            </a:pPr>
            <a:endParaRPr lang="tr-TR" sz="3000" dirty="0"/>
          </a:p>
          <a:p>
            <a:pPr marL="0" indent="0">
              <a:buNone/>
            </a:pPr>
            <a:r>
              <a:rPr lang="tr-TR" sz="3000" dirty="0"/>
              <a:t>Sınav </a:t>
            </a:r>
            <a:r>
              <a:rPr lang="tr-TR" sz="3000" dirty="0" smtClean="0"/>
              <a:t>puanı </a:t>
            </a:r>
            <a:r>
              <a:rPr lang="tr-TR" sz="3000" dirty="0"/>
              <a:t>ile öğrenci alan okullara </a:t>
            </a:r>
            <a:r>
              <a:rPr lang="tr-TR" sz="3000" dirty="0" smtClean="0"/>
              <a:t>merkezi </a:t>
            </a:r>
            <a:r>
              <a:rPr lang="tr-TR" sz="3000" dirty="0"/>
              <a:t>yerleştirme işlemleri, </a:t>
            </a:r>
            <a:r>
              <a:rPr lang="tr-TR" sz="3000" dirty="0" smtClean="0"/>
              <a:t>merkezi </a:t>
            </a:r>
            <a:r>
              <a:rPr lang="tr-TR" sz="3000" dirty="0"/>
              <a:t>olarak elektronik ortamda;</a:t>
            </a:r>
          </a:p>
          <a:p>
            <a:pPr marL="514350" marR="5080" indent="-514350">
              <a:lnSpc>
                <a:spcPct val="99900"/>
              </a:lnSpc>
              <a:spcBef>
                <a:spcPts val="100"/>
              </a:spcBef>
              <a:buFont typeface="+mj-lt"/>
              <a:buAutoNum type="arabicPeriod"/>
            </a:pPr>
            <a:r>
              <a:rPr lang="tr-TR" sz="3000" dirty="0">
                <a:cs typeface="Verdana"/>
              </a:rPr>
              <a:t>Merkezî sınavla öğrenci alan okulların belirlenen kontenjanlarına,</a:t>
            </a:r>
          </a:p>
          <a:p>
            <a:pPr marL="514350" marR="5080" indent="-514350">
              <a:lnSpc>
                <a:spcPct val="99900"/>
              </a:lnSpc>
              <a:spcBef>
                <a:spcPts val="100"/>
              </a:spcBef>
              <a:buFont typeface="+mj-lt"/>
              <a:buAutoNum type="arabicPeriod"/>
            </a:pPr>
            <a:r>
              <a:rPr lang="tr-TR" sz="3000" dirty="0">
                <a:cs typeface="Verdana"/>
              </a:rPr>
              <a:t>Öğrencilerin puan sıralaması (aldıkları puana göre oluşan yüzdelik dilimleri dikkate alınacaktır) üstünlüğüne</a:t>
            </a:r>
          </a:p>
          <a:p>
            <a:pPr marL="0" marR="5080" indent="0">
              <a:lnSpc>
                <a:spcPct val="99900"/>
              </a:lnSpc>
              <a:spcBef>
                <a:spcPts val="100"/>
              </a:spcBef>
              <a:buNone/>
            </a:pPr>
            <a:r>
              <a:rPr lang="tr-TR" sz="3000" dirty="0">
                <a:cs typeface="Verdana"/>
              </a:rPr>
              <a:t>      göre, tercihleri doğrultusunda yapılacaktır. </a:t>
            </a:r>
            <a:endParaRPr lang="tr-TR" dirty="0"/>
          </a:p>
        </p:txBody>
      </p:sp>
      <p:sp>
        <p:nvSpPr>
          <p:cNvPr id="4" name="Unvan 1">
            <a:extLst>
              <a:ext uri="{FF2B5EF4-FFF2-40B4-BE49-F238E27FC236}">
                <a16:creationId xmlns:a16="http://schemas.microsoft.com/office/drawing/2014/main" xmlns="" id="{017F278A-67FC-4818-9519-75ADD088A319}"/>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MERKEZİ YERLEŞTİRME)</a:t>
            </a:r>
            <a:r>
              <a:rPr lang="tr-TR" sz="3200" b="1" dirty="0"/>
              <a:t/>
            </a:r>
            <a:br>
              <a:rPr lang="tr-TR" sz="3200" b="1" dirty="0"/>
            </a:br>
            <a:endParaRPr lang="tr-TR" dirty="0"/>
          </a:p>
        </p:txBody>
      </p:sp>
    </p:spTree>
    <p:extLst>
      <p:ext uri="{BB962C8B-B14F-4D97-AF65-F5344CB8AC3E}">
        <p14:creationId xmlns:p14="http://schemas.microsoft.com/office/powerpoint/2010/main" val="3348543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25CDA5F-B5B5-4B65-B9D7-634208D3BD0E}"/>
              </a:ext>
            </a:extLst>
          </p:cNvPr>
          <p:cNvSpPr>
            <a:spLocks noGrp="1"/>
          </p:cNvSpPr>
          <p:nvPr>
            <p:ph idx="1"/>
          </p:nvPr>
        </p:nvSpPr>
        <p:spPr>
          <a:xfrm>
            <a:off x="838200" y="1371600"/>
            <a:ext cx="10515600" cy="5257799"/>
          </a:xfrm>
        </p:spPr>
        <p:txBody>
          <a:bodyPr>
            <a:normAutofit lnSpcReduction="10000"/>
          </a:bodyPr>
          <a:lstStyle/>
          <a:p>
            <a:pPr marL="0" marR="5080" indent="0">
              <a:lnSpc>
                <a:spcPct val="99900"/>
              </a:lnSpc>
              <a:spcBef>
                <a:spcPts val="100"/>
              </a:spcBef>
              <a:buNone/>
            </a:pPr>
            <a:r>
              <a:rPr lang="tr-TR" sz="3200" b="1" u="sng" dirty="0">
                <a:cs typeface="Verdana"/>
              </a:rPr>
              <a:t>ÖZEL DURUM</a:t>
            </a:r>
          </a:p>
          <a:p>
            <a:pPr marL="0" marR="5080" indent="0">
              <a:lnSpc>
                <a:spcPct val="99900"/>
              </a:lnSpc>
              <a:spcBef>
                <a:spcPts val="100"/>
              </a:spcBef>
              <a:buNone/>
            </a:pPr>
            <a:r>
              <a:rPr lang="tr-TR" dirty="0">
                <a:cs typeface="Verdana"/>
              </a:rPr>
              <a:t>Sınavla öğrenci alan okullarda merkezi sınav  puanının eşitliği hâlinde sırasıyla; </a:t>
            </a:r>
          </a:p>
          <a:p>
            <a:pPr marR="5080">
              <a:lnSpc>
                <a:spcPct val="99900"/>
              </a:lnSpc>
              <a:spcBef>
                <a:spcPts val="100"/>
              </a:spcBef>
              <a:buFont typeface="Wingdings" panose="05000000000000000000" pitchFamily="2" charset="2"/>
              <a:buChar char="Ø"/>
            </a:pPr>
            <a:r>
              <a:rPr lang="tr-TR" dirty="0">
                <a:cs typeface="Verdana"/>
              </a:rPr>
              <a:t>Ortaokul Başarı Puanına  (OBP), </a:t>
            </a:r>
          </a:p>
          <a:p>
            <a:pPr marR="5080">
              <a:lnSpc>
                <a:spcPct val="99900"/>
              </a:lnSpc>
              <a:spcBef>
                <a:spcPts val="100"/>
              </a:spcBef>
              <a:buFont typeface="Wingdings" panose="05000000000000000000" pitchFamily="2" charset="2"/>
              <a:buChar char="Ø"/>
            </a:pPr>
            <a:r>
              <a:rPr lang="tr-TR" dirty="0" smtClean="0">
                <a:cs typeface="Verdana"/>
              </a:rPr>
              <a:t>Ortaokul </a:t>
            </a:r>
            <a:r>
              <a:rPr lang="tr-TR" dirty="0">
                <a:cs typeface="Verdana"/>
              </a:rPr>
              <a:t>8’inci, 7’nci ve 6’ncı </a:t>
            </a:r>
            <a:r>
              <a:rPr lang="tr-TR" dirty="0" smtClean="0">
                <a:cs typeface="Verdana"/>
              </a:rPr>
              <a:t>sınıflardaki, Yıl </a:t>
            </a:r>
            <a:r>
              <a:rPr lang="tr-TR" dirty="0">
                <a:cs typeface="Verdana"/>
              </a:rPr>
              <a:t>Sonu Başarı Puanı(YBP) üstünlüğüne, </a:t>
            </a:r>
          </a:p>
          <a:p>
            <a:pPr>
              <a:lnSpc>
                <a:spcPct val="100000"/>
              </a:lnSpc>
              <a:buFont typeface="Wingdings" panose="05000000000000000000" pitchFamily="2" charset="2"/>
              <a:buChar char="Ø"/>
            </a:pPr>
            <a:r>
              <a:rPr lang="tr-TR" dirty="0">
                <a:cs typeface="Verdana"/>
              </a:rPr>
              <a:t>Okula özürsüz devamsızlık yapılan gün sayısının azlığına </a:t>
            </a:r>
          </a:p>
          <a:p>
            <a:pPr>
              <a:lnSpc>
                <a:spcPct val="100000"/>
              </a:lnSpc>
              <a:buFont typeface="Wingdings" panose="05000000000000000000" pitchFamily="2" charset="2"/>
              <a:buChar char="Ø"/>
            </a:pPr>
            <a:r>
              <a:rPr lang="tr-TR" dirty="0">
                <a:cs typeface="Verdana"/>
              </a:rPr>
              <a:t>Tercih önceliği durumlarına </a:t>
            </a:r>
            <a:endParaRPr lang="tr-TR" dirty="0" smtClean="0">
              <a:cs typeface="Verdana"/>
            </a:endParaRPr>
          </a:p>
          <a:p>
            <a:pPr>
              <a:lnSpc>
                <a:spcPct val="100000"/>
              </a:lnSpc>
              <a:buFont typeface="Wingdings" panose="05000000000000000000" pitchFamily="2" charset="2"/>
              <a:buChar char="Ø"/>
            </a:pPr>
            <a:r>
              <a:rPr lang="tr-TR" dirty="0" smtClean="0">
                <a:cs typeface="Verdana"/>
              </a:rPr>
              <a:t>Öğrencinin doğum tarihine (yaşı küçük olana)  </a:t>
            </a:r>
          </a:p>
          <a:p>
            <a:pPr>
              <a:lnSpc>
                <a:spcPct val="100000"/>
              </a:lnSpc>
              <a:buNone/>
            </a:pPr>
            <a:endParaRPr lang="tr-TR" dirty="0">
              <a:cs typeface="Verdana"/>
            </a:endParaRPr>
          </a:p>
          <a:p>
            <a:pPr marL="0" indent="0">
              <a:lnSpc>
                <a:spcPct val="100000"/>
              </a:lnSpc>
              <a:buNone/>
            </a:pPr>
            <a:r>
              <a:rPr lang="tr-TR" dirty="0">
                <a:cs typeface="Verdana"/>
              </a:rPr>
              <a:t>    Bakılarak yerleştirme  yapılacaktır.</a:t>
            </a:r>
          </a:p>
          <a:p>
            <a:pPr marL="0" indent="0">
              <a:buNone/>
            </a:pPr>
            <a:endParaRPr lang="tr-TR" dirty="0"/>
          </a:p>
        </p:txBody>
      </p:sp>
      <p:sp>
        <p:nvSpPr>
          <p:cNvPr id="7" name="Unvan 1">
            <a:extLst>
              <a:ext uri="{FF2B5EF4-FFF2-40B4-BE49-F238E27FC236}">
                <a16:creationId xmlns:a16="http://schemas.microsoft.com/office/drawing/2014/main" xmlns="" id="{AE33DB43-D13D-4DBA-865A-DE32FCD42374}"/>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MERKEZİ YERLEŞTİRME)</a:t>
            </a:r>
            <a:r>
              <a:rPr lang="tr-TR" sz="3200" b="1" dirty="0"/>
              <a:t/>
            </a:r>
            <a:br>
              <a:rPr lang="tr-TR" sz="3200" b="1" dirty="0"/>
            </a:br>
            <a:endParaRPr lang="tr-TR" dirty="0"/>
          </a:p>
        </p:txBody>
      </p:sp>
    </p:spTree>
    <p:extLst>
      <p:ext uri="{BB962C8B-B14F-4D97-AF65-F5344CB8AC3E}">
        <p14:creationId xmlns:p14="http://schemas.microsoft.com/office/powerpoint/2010/main" val="18743009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EBD4FB7-4E1E-4D58-B76B-A13E95C33ECF}"/>
              </a:ext>
            </a:extLst>
          </p:cNvPr>
          <p:cNvSpPr>
            <a:spLocks noGrp="1"/>
          </p:cNvSpPr>
          <p:nvPr>
            <p:ph idx="1"/>
          </p:nvPr>
        </p:nvSpPr>
        <p:spPr/>
        <p:txBody>
          <a:bodyPr>
            <a:normAutofit fontScale="92500" lnSpcReduction="20000"/>
          </a:bodyPr>
          <a:lstStyle/>
          <a:p>
            <a:pPr marL="0" indent="0">
              <a:buNone/>
            </a:pPr>
            <a:endParaRPr lang="tr-TR" dirty="0"/>
          </a:p>
          <a:p>
            <a:pPr marL="0" indent="0">
              <a:buNone/>
            </a:pPr>
            <a:r>
              <a:rPr lang="tr-TR" dirty="0"/>
              <a:t>Merkezi Sınav uygulamasına (LGS) katılan, sırasıyla ZORUNLU Yerel Tercih Alanı tercihleri ile sınav puanına uygun tercihlerini yapan, Merkezi Sınav uygulamasına (LGS) katıldığı halde isteğe bağlı olarak Sınav Puanı ile Öğrenci alan okul tercihi yapmak istemeyen, pansiyonlu okul tercihi yapan/yapmayan  öğrenci velilerimiz; </a:t>
            </a:r>
          </a:p>
          <a:p>
            <a:pPr marL="0" indent="0">
              <a:buNone/>
            </a:pPr>
            <a:endParaRPr lang="tr-TR" dirty="0"/>
          </a:p>
          <a:p>
            <a:pPr marL="0" indent="0" algn="ctr">
              <a:buNone/>
            </a:pPr>
            <a:r>
              <a:rPr lang="tr-TR" b="1" dirty="0"/>
              <a:t>TERCİH İŞLEMLERİNİ e-okul UYGULAMASINDAN KAYIT ETTİKTEN SONRA MEZUN OLUNAN VEYA HERHANGİ BİR ORTAOKUL/İMAM HATİP ORTAOKULU MÜDÜRLÜĞÜNE BİZZAT BAŞVURUP TERCİHLERİNİ ONAYLATTIRACAK, TERCİH BAŞVURU FORMUNUN İMZA/MÜHÜRLÜ BİR NÜSHASINI TESLİM ALARAK BAŞVURU İŞLEMLERİNİ TAMAMLAMIŞ OLACAKLARDIR.</a:t>
            </a:r>
          </a:p>
          <a:p>
            <a:pPr marL="0" indent="0">
              <a:buNone/>
            </a:pPr>
            <a:endParaRPr lang="tr-TR" dirty="0"/>
          </a:p>
        </p:txBody>
      </p:sp>
      <p:sp>
        <p:nvSpPr>
          <p:cNvPr id="4" name="Unvan 1">
            <a:extLst>
              <a:ext uri="{FF2B5EF4-FFF2-40B4-BE49-F238E27FC236}">
                <a16:creationId xmlns:a16="http://schemas.microsoft.com/office/drawing/2014/main" xmlns="" id="{E2C89491-7467-4F31-A68A-7A8355308A0A}"/>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MERKEZİ YERLEŞTİRME)</a:t>
            </a:r>
            <a:r>
              <a:rPr lang="tr-TR" sz="3200" b="1" dirty="0"/>
              <a:t/>
            </a:r>
            <a:br>
              <a:rPr lang="tr-TR" sz="3200" b="1" dirty="0"/>
            </a:br>
            <a:endParaRPr lang="tr-TR" dirty="0"/>
          </a:p>
        </p:txBody>
      </p:sp>
    </p:spTree>
    <p:extLst>
      <p:ext uri="{BB962C8B-B14F-4D97-AF65-F5344CB8AC3E}">
        <p14:creationId xmlns:p14="http://schemas.microsoft.com/office/powerpoint/2010/main" val="27665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A5F7005-5167-47A2-899D-45450ED682C5}"/>
              </a:ext>
            </a:extLst>
          </p:cNvPr>
          <p:cNvSpPr>
            <a:spLocks noGrp="1"/>
          </p:cNvSpPr>
          <p:nvPr>
            <p:ph idx="1"/>
          </p:nvPr>
        </p:nvSpPr>
        <p:spPr/>
        <p:txBody>
          <a:bodyPr>
            <a:normAutofit fontScale="92500"/>
          </a:bodyPr>
          <a:lstStyle/>
          <a:p>
            <a:pPr marL="0" indent="0">
              <a:buNone/>
            </a:pPr>
            <a:r>
              <a:rPr lang="tr-TR" b="1" u="sng" dirty="0"/>
              <a:t>Yerleştirme önceliği</a:t>
            </a:r>
            <a:r>
              <a:rPr lang="tr-TR" dirty="0"/>
              <a:t>, öğrencilerin zorunlu olan yerel yerleştirme tercih alanı, sınav puanı olan öğrencilerin merkezi sınav puanı ile öğrenci alan okullar tercih alanı ve  pansiyonlu okullar tercih alanı gurupları arasından;</a:t>
            </a:r>
          </a:p>
          <a:p>
            <a:pPr marL="469900" marR="1205230" indent="-457200">
              <a:lnSpc>
                <a:spcPts val="3840"/>
              </a:lnSpc>
              <a:spcBef>
                <a:spcPts val="120"/>
              </a:spcBef>
              <a:buFont typeface="Wingdings" panose="05000000000000000000" pitchFamily="2" charset="2"/>
              <a:buChar char="Ø"/>
              <a:tabLst>
                <a:tab pos="469265" algn="l"/>
                <a:tab pos="470534" algn="l"/>
              </a:tabLst>
            </a:pPr>
            <a:r>
              <a:rPr lang="tr-TR" sz="2600" b="1" dirty="0">
                <a:cs typeface="Verdana"/>
              </a:rPr>
              <a:t>Merkezî Sınav Puanı ile Öğrenci Alan Okul  tercihlerinden birine yerleşmiş ise: </a:t>
            </a:r>
            <a:r>
              <a:rPr lang="tr-TR" sz="2600" b="1" dirty="0" smtClean="0">
                <a:cs typeface="Verdana"/>
              </a:rPr>
              <a:t>Yerel  </a:t>
            </a:r>
            <a:r>
              <a:rPr lang="tr-TR" sz="2600" b="1" dirty="0">
                <a:cs typeface="Verdana"/>
              </a:rPr>
              <a:t>yerleştirme tercihleri ve tercih edilmişse pansiyonlu okul tercihleri;</a:t>
            </a:r>
            <a:endParaRPr lang="tr-TR" sz="2600" dirty="0">
              <a:cs typeface="Verdana"/>
            </a:endParaRPr>
          </a:p>
          <a:p>
            <a:pPr marL="469900" marR="5080" indent="-457200">
              <a:lnSpc>
                <a:spcPts val="3840"/>
              </a:lnSpc>
              <a:spcBef>
                <a:spcPts val="5"/>
              </a:spcBef>
              <a:buFont typeface="Wingdings" panose="05000000000000000000" pitchFamily="2" charset="2"/>
              <a:buChar char="Ø"/>
              <a:tabLst>
                <a:tab pos="469265" algn="l"/>
                <a:tab pos="470534" algn="l"/>
              </a:tabLst>
            </a:pPr>
            <a:r>
              <a:rPr lang="tr-TR" sz="2600" b="1" dirty="0">
                <a:cs typeface="Verdana"/>
              </a:rPr>
              <a:t>Yerel yerleştirme tercihleriyle bir okula yerleşmiş </a:t>
            </a:r>
            <a:r>
              <a:rPr lang="tr-TR" sz="2600" b="1" dirty="0" smtClean="0">
                <a:cs typeface="Verdana"/>
              </a:rPr>
              <a:t>ise  </a:t>
            </a:r>
            <a:r>
              <a:rPr lang="tr-TR" sz="2600" b="1" dirty="0">
                <a:cs typeface="Verdana"/>
              </a:rPr>
              <a:t>ve tercih edilmişse pansiyonlu okul tercihleri</a:t>
            </a:r>
            <a:endParaRPr lang="tr-TR" sz="2600" dirty="0">
              <a:cs typeface="Verdana"/>
            </a:endParaRPr>
          </a:p>
          <a:p>
            <a:pPr marL="0" indent="0">
              <a:lnSpc>
                <a:spcPct val="100000"/>
              </a:lnSpc>
              <a:spcBef>
                <a:spcPts val="1295"/>
              </a:spcBef>
              <a:buNone/>
            </a:pPr>
            <a:r>
              <a:rPr lang="tr-TR" sz="2600" b="1" dirty="0">
                <a:cs typeface="Verdana"/>
              </a:rPr>
              <a:t>Dikkate alınmayacak şekilde yapılacaktır.</a:t>
            </a:r>
            <a:endParaRPr lang="tr-TR" dirty="0"/>
          </a:p>
        </p:txBody>
      </p:sp>
      <p:sp>
        <p:nvSpPr>
          <p:cNvPr id="4" name="Unvan 1">
            <a:extLst>
              <a:ext uri="{FF2B5EF4-FFF2-40B4-BE49-F238E27FC236}">
                <a16:creationId xmlns:a16="http://schemas.microsoft.com/office/drawing/2014/main" xmlns="" id="{CB53B396-52F4-4E98-BFB1-68DEB0D458ED}"/>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(YEREL /PANSİYONLU OKUL/MERKEZİ YERLEŞTİRME)</a:t>
            </a:r>
            <a:r>
              <a:rPr lang="tr-TR" sz="3200" b="1" dirty="0"/>
              <a:t/>
            </a:r>
            <a:br>
              <a:rPr lang="tr-TR" sz="3200" b="1" dirty="0"/>
            </a:br>
            <a:endParaRPr lang="tr-TR" dirty="0"/>
          </a:p>
        </p:txBody>
      </p:sp>
    </p:spTree>
    <p:extLst>
      <p:ext uri="{BB962C8B-B14F-4D97-AF65-F5344CB8AC3E}">
        <p14:creationId xmlns:p14="http://schemas.microsoft.com/office/powerpoint/2010/main" val="2578410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6F9C9E7-115D-47FD-9CDE-25B6D6620018}"/>
              </a:ext>
            </a:extLst>
          </p:cNvPr>
          <p:cNvSpPr>
            <a:spLocks noGrp="1"/>
          </p:cNvSpPr>
          <p:nvPr>
            <p:ph idx="1"/>
          </p:nvPr>
        </p:nvSpPr>
        <p:spPr/>
        <p:txBody>
          <a:bodyPr/>
          <a:lstStyle/>
          <a:p>
            <a:pPr marL="0" indent="0">
              <a:buNone/>
            </a:pPr>
            <a:r>
              <a:rPr lang="tr-TR" dirty="0"/>
              <a:t>Özel Öğretim Kurumları Genel Müdürlüğüne bağlı özel  ortaöğretim kurumlarına kayıt yaptırmak isteyen öğrenci/velilerimiz başvurmaları halinde:</a:t>
            </a:r>
          </a:p>
          <a:p>
            <a:pPr marL="0" indent="0">
              <a:buNone/>
            </a:pPr>
            <a:r>
              <a:rPr lang="tr-TR" dirty="0"/>
              <a:t>Özel Öğretim Kurumları Genel Müdürlüğüne bağlı özel  ortaöğretim kurumları, Merkezi Sınav Puanlarını esas alarak kendi yönetmeliklerine göre öğrenci alabileceklerdir. </a:t>
            </a:r>
          </a:p>
          <a:p>
            <a:pPr marL="0" indent="0">
              <a:buNone/>
            </a:pPr>
            <a:r>
              <a:rPr lang="tr-TR" dirty="0"/>
              <a:t>Özel Öğretim Kurumları başvuru ve kayıt işlemleri</a:t>
            </a:r>
          </a:p>
          <a:p>
            <a:pPr marL="0" indent="0" algn="ctr">
              <a:buNone/>
            </a:pPr>
            <a:r>
              <a:rPr lang="tr-TR" sz="3600" b="1" u="sng" dirty="0" smtClean="0"/>
              <a:t>27 Haziran -12 Temmuz 2019</a:t>
            </a:r>
            <a:endParaRPr lang="tr-TR" sz="3600" b="1" u="sng" dirty="0"/>
          </a:p>
          <a:p>
            <a:pPr marL="0" indent="0">
              <a:buNone/>
            </a:pPr>
            <a:r>
              <a:rPr lang="tr-TR" dirty="0"/>
              <a:t>Tarihleri arasında yapılacaktır.</a:t>
            </a:r>
          </a:p>
        </p:txBody>
      </p:sp>
      <p:sp>
        <p:nvSpPr>
          <p:cNvPr id="6" name="Unvan 1">
            <a:extLst>
              <a:ext uri="{FF2B5EF4-FFF2-40B4-BE49-F238E27FC236}">
                <a16:creationId xmlns:a16="http://schemas.microsoft.com/office/drawing/2014/main" xmlns="" id="{6AEF9DFD-D6DB-43B4-8BC7-D8FB70DC0C3D}"/>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ÖZEL ÖĞRETİM KURUMLARINA YERLEŞTİRME)</a:t>
            </a:r>
            <a:r>
              <a:rPr lang="tr-TR" sz="3200" b="1" dirty="0"/>
              <a:t/>
            </a:r>
            <a:br>
              <a:rPr lang="tr-TR" sz="3200" b="1" dirty="0"/>
            </a:br>
            <a:endParaRPr lang="tr-TR" dirty="0"/>
          </a:p>
        </p:txBody>
      </p:sp>
    </p:spTree>
    <p:extLst>
      <p:ext uri="{BB962C8B-B14F-4D97-AF65-F5344CB8AC3E}">
        <p14:creationId xmlns:p14="http://schemas.microsoft.com/office/powerpoint/2010/main" val="2274588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C1D29CE-A964-4C61-A5AE-1ED963D7A300}"/>
              </a:ext>
            </a:extLst>
          </p:cNvPr>
          <p:cNvSpPr>
            <a:spLocks noGrp="1"/>
          </p:cNvSpPr>
          <p:nvPr>
            <p:ph idx="1"/>
          </p:nvPr>
        </p:nvSpPr>
        <p:spPr/>
        <p:txBody>
          <a:bodyPr/>
          <a:lstStyle/>
          <a:p>
            <a:pPr marL="0" indent="0">
              <a:buNone/>
            </a:pPr>
            <a:endParaRPr lang="tr-TR" dirty="0"/>
          </a:p>
          <a:p>
            <a:pPr marL="0" indent="0">
              <a:buNone/>
            </a:pPr>
            <a:r>
              <a:rPr lang="tr-TR" dirty="0"/>
              <a:t>Özel Öğretim Kurumlarına kayıt işlemini  tamamlayan öğrencilere;</a:t>
            </a:r>
          </a:p>
          <a:p>
            <a:pPr>
              <a:buFont typeface="Wingdings" panose="05000000000000000000" pitchFamily="2" charset="2"/>
              <a:buChar char="Ø"/>
            </a:pPr>
            <a:r>
              <a:rPr lang="tr-TR" dirty="0"/>
              <a:t>Tercih ekranı  açılmayacaktır. </a:t>
            </a:r>
          </a:p>
          <a:p>
            <a:pPr>
              <a:buFont typeface="Wingdings" panose="05000000000000000000" pitchFamily="2" charset="2"/>
              <a:buChar char="Ø"/>
            </a:pPr>
            <a:r>
              <a:rPr lang="tr-TR" dirty="0"/>
              <a:t>Ancak öğrenciler, tercih süresi  içerisinde kayıtlarını iptal ettirmeleri durumunda  tercihte bulunabilecektir.</a:t>
            </a:r>
          </a:p>
          <a:p>
            <a:pPr marL="0" indent="0">
              <a:buNone/>
            </a:pPr>
            <a:endParaRPr lang="tr-TR" dirty="0"/>
          </a:p>
        </p:txBody>
      </p:sp>
      <p:sp>
        <p:nvSpPr>
          <p:cNvPr id="6" name="Unvan 1">
            <a:extLst>
              <a:ext uri="{FF2B5EF4-FFF2-40B4-BE49-F238E27FC236}">
                <a16:creationId xmlns:a16="http://schemas.microsoft.com/office/drawing/2014/main" xmlns="" id="{11745D66-BF62-48A8-93E9-4AAFAF91B0FE}"/>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ÖZEL ÖĞRETİM KURUMLARINA YERLEŞTİRME)</a:t>
            </a:r>
            <a:r>
              <a:rPr lang="tr-TR" sz="3200" b="1" dirty="0"/>
              <a:t/>
            </a:r>
            <a:br>
              <a:rPr lang="tr-TR" sz="3200" b="1" dirty="0"/>
            </a:br>
            <a:endParaRPr lang="tr-TR" dirty="0"/>
          </a:p>
        </p:txBody>
      </p:sp>
    </p:spTree>
    <p:extLst>
      <p:ext uri="{BB962C8B-B14F-4D97-AF65-F5344CB8AC3E}">
        <p14:creationId xmlns:p14="http://schemas.microsoft.com/office/powerpoint/2010/main" val="302637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E82269E-002A-4550-A274-1ECCDFE6B893}"/>
              </a:ext>
            </a:extLst>
          </p:cNvPr>
          <p:cNvSpPr>
            <a:spLocks noGrp="1"/>
          </p:cNvSpPr>
          <p:nvPr>
            <p:ph idx="1"/>
          </p:nvPr>
        </p:nvSpPr>
        <p:spPr/>
        <p:txBody>
          <a:bodyPr>
            <a:normAutofit/>
          </a:bodyPr>
          <a:lstStyle/>
          <a:p>
            <a:pPr marL="0" indent="0">
              <a:buNone/>
            </a:pPr>
            <a:r>
              <a:rPr lang="tr-TR" dirty="0"/>
              <a:t>Tüm yerleştirme işlemleri tamamlandıktan sonra </a:t>
            </a:r>
            <a:r>
              <a:rPr lang="tr-TR" b="1" u="sng" dirty="0"/>
              <a:t>İSTEĞE BAĞLI OLARAK</a:t>
            </a:r>
            <a:r>
              <a:rPr lang="tr-TR" dirty="0"/>
              <a:t>:</a:t>
            </a:r>
          </a:p>
          <a:p>
            <a:pPr marL="0" marR="1640839" indent="0">
              <a:lnSpc>
                <a:spcPts val="2590"/>
              </a:lnSpc>
              <a:spcBef>
                <a:spcPts val="425"/>
              </a:spcBef>
              <a:buNone/>
            </a:pPr>
            <a:r>
              <a:rPr lang="tr-TR" sz="2600" dirty="0">
                <a:cs typeface="Verdana"/>
              </a:rPr>
              <a:t>Yerleştirmeye esas nakil işlemi için tercih  başvuruları;</a:t>
            </a:r>
          </a:p>
          <a:p>
            <a:pPr marL="0" indent="0">
              <a:lnSpc>
                <a:spcPct val="100000"/>
              </a:lnSpc>
              <a:spcBef>
                <a:spcPts val="855"/>
              </a:spcBef>
              <a:buNone/>
              <a:tabLst>
                <a:tab pos="469265" algn="l"/>
              </a:tabLst>
            </a:pPr>
            <a:r>
              <a:rPr lang="tr-TR" sz="2600" dirty="0" smtClean="0">
                <a:cs typeface="Verdana"/>
              </a:rPr>
              <a:t>1. NAKİL DÖNEMİ     29 Temmuz -02  Ağustos 2019,</a:t>
            </a:r>
          </a:p>
          <a:p>
            <a:pPr marL="0" indent="0">
              <a:lnSpc>
                <a:spcPct val="100000"/>
              </a:lnSpc>
              <a:spcBef>
                <a:spcPts val="890"/>
              </a:spcBef>
              <a:buNone/>
              <a:tabLst>
                <a:tab pos="469265" algn="l"/>
              </a:tabLst>
            </a:pPr>
            <a:r>
              <a:rPr lang="tr-TR" sz="2600" dirty="0" smtClean="0">
                <a:cs typeface="Verdana"/>
              </a:rPr>
              <a:t>2. </a:t>
            </a:r>
            <a:r>
              <a:rPr lang="tr-TR" sz="2600" dirty="0">
                <a:cs typeface="Verdana"/>
              </a:rPr>
              <a:t>NAKİL DÖNEMİ </a:t>
            </a:r>
            <a:r>
              <a:rPr lang="tr-TR" sz="2600" dirty="0" smtClean="0">
                <a:cs typeface="Verdana"/>
              </a:rPr>
              <a:t>    05-08  </a:t>
            </a:r>
            <a:r>
              <a:rPr lang="tr-TR" sz="2600" dirty="0">
                <a:cs typeface="Verdana"/>
              </a:rPr>
              <a:t>Ağustos </a:t>
            </a:r>
            <a:r>
              <a:rPr lang="tr-TR" sz="2600" dirty="0" smtClean="0">
                <a:cs typeface="Verdana"/>
              </a:rPr>
              <a:t>2019,</a:t>
            </a:r>
          </a:p>
          <a:p>
            <a:pPr marL="457200" indent="-457200">
              <a:lnSpc>
                <a:spcPct val="100000"/>
              </a:lnSpc>
              <a:spcBef>
                <a:spcPts val="890"/>
              </a:spcBef>
              <a:buFont typeface="+mj-lt"/>
              <a:buAutoNum type="arabicPeriod"/>
              <a:tabLst>
                <a:tab pos="469265" algn="l"/>
              </a:tabLst>
            </a:pPr>
            <a:endParaRPr lang="tr-TR" sz="2600" dirty="0">
              <a:cs typeface="Verdana"/>
            </a:endParaRPr>
          </a:p>
          <a:p>
            <a:pPr marL="0" indent="0">
              <a:lnSpc>
                <a:spcPct val="100000"/>
              </a:lnSpc>
              <a:spcBef>
                <a:spcPts val="890"/>
              </a:spcBef>
              <a:buNone/>
              <a:tabLst>
                <a:tab pos="469265" algn="l"/>
              </a:tabLst>
            </a:pPr>
            <a:r>
              <a:rPr lang="tr-TR" sz="2600" dirty="0" smtClean="0">
                <a:cs typeface="Verdana"/>
              </a:rPr>
              <a:t> İLÇE KOMİSYONUNCA YERLEŞTİRME 19-23 Ağustos 2019</a:t>
            </a:r>
          </a:p>
          <a:p>
            <a:pPr marL="0" indent="0">
              <a:buNone/>
            </a:pPr>
            <a:r>
              <a:rPr lang="tr-TR" dirty="0" smtClean="0"/>
              <a:t>ÖĞRETİM YILININ BAŞLAMASI 9 EYLÜL 2019</a:t>
            </a:r>
            <a:endParaRPr lang="tr-TR" dirty="0"/>
          </a:p>
        </p:txBody>
      </p:sp>
      <p:sp>
        <p:nvSpPr>
          <p:cNvPr id="4" name="Unvan 1">
            <a:extLst>
              <a:ext uri="{FF2B5EF4-FFF2-40B4-BE49-F238E27FC236}">
                <a16:creationId xmlns:a16="http://schemas.microsoft.com/office/drawing/2014/main" xmlns="" id="{938421C4-BA09-49F3-B1BA-4052D0C75BE5}"/>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İŞLEMLERİ/NAKİL SÜRECİ)</a:t>
            </a:r>
            <a:r>
              <a:rPr lang="tr-TR" sz="3200" b="1" dirty="0"/>
              <a:t/>
            </a:r>
            <a:br>
              <a:rPr lang="tr-TR" sz="3200" b="1" dirty="0"/>
            </a:br>
            <a:endParaRPr lang="tr-TR" dirty="0"/>
          </a:p>
        </p:txBody>
      </p:sp>
    </p:spTree>
    <p:extLst>
      <p:ext uri="{BB962C8B-B14F-4D97-AF65-F5344CB8AC3E}">
        <p14:creationId xmlns:p14="http://schemas.microsoft.com/office/powerpoint/2010/main" val="25620628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B430398-C030-45AB-870C-3A31BB0CC33E}"/>
              </a:ext>
            </a:extLst>
          </p:cNvPr>
          <p:cNvSpPr>
            <a:spLocks noGrp="1"/>
          </p:cNvSpPr>
          <p:nvPr>
            <p:ph idx="1"/>
          </p:nvPr>
        </p:nvSpPr>
        <p:spPr/>
        <p:txBody>
          <a:bodyPr/>
          <a:lstStyle/>
          <a:p>
            <a:pPr marL="0" indent="0">
              <a:buNone/>
            </a:pPr>
            <a:endParaRPr lang="tr-TR" dirty="0"/>
          </a:p>
          <a:p>
            <a:pPr marL="0" indent="0">
              <a:buNone/>
            </a:pPr>
            <a:r>
              <a:rPr lang="tr-TR" dirty="0"/>
              <a:t>Merkezi olarak tercihlerine göre yerleştirilen öğrencilerde;</a:t>
            </a:r>
          </a:p>
          <a:p>
            <a:pPr marL="514350" indent="-514350">
              <a:buFont typeface="+mj-lt"/>
              <a:buAutoNum type="arabicPeriod"/>
            </a:pPr>
            <a:r>
              <a:rPr lang="tr-TR" dirty="0"/>
              <a:t>Yerleştirildikleri okuldan başka bir okula geçmek  isteyen, </a:t>
            </a:r>
          </a:p>
          <a:p>
            <a:pPr marL="514350" indent="-514350">
              <a:buFont typeface="+mj-lt"/>
              <a:buAutoNum type="arabicPeriod"/>
            </a:pPr>
            <a:r>
              <a:rPr lang="tr-TR" dirty="0"/>
              <a:t>Tercihlerine yerleşemeyen  öğrenciler,</a:t>
            </a:r>
          </a:p>
          <a:p>
            <a:pPr marL="0" indent="0">
              <a:buNone/>
            </a:pPr>
            <a:endParaRPr lang="tr-TR" dirty="0"/>
          </a:p>
          <a:p>
            <a:pPr marL="0" indent="0">
              <a:buNone/>
            </a:pPr>
            <a:r>
              <a:rPr lang="tr-TR" dirty="0"/>
              <a:t>Yerleştirmeye esas nakil işlemleri için, belirlenen NAKİL dönemlerinde  tercih  yapabileceklerdir</a:t>
            </a:r>
          </a:p>
          <a:p>
            <a:pPr marL="0" indent="0">
              <a:buNone/>
            </a:pPr>
            <a:endParaRPr lang="tr-TR" dirty="0"/>
          </a:p>
        </p:txBody>
      </p:sp>
      <p:sp>
        <p:nvSpPr>
          <p:cNvPr id="4" name="Unvan 1">
            <a:extLst>
              <a:ext uri="{FF2B5EF4-FFF2-40B4-BE49-F238E27FC236}">
                <a16:creationId xmlns:a16="http://schemas.microsoft.com/office/drawing/2014/main" xmlns="" id="{23ABB715-C7DB-46A3-A7FD-DAA735363826}"/>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İŞLEMLERİ/NAKİL SÜRECİ)</a:t>
            </a:r>
            <a:r>
              <a:rPr lang="tr-TR" sz="3200" b="1" dirty="0"/>
              <a:t/>
            </a:r>
            <a:br>
              <a:rPr lang="tr-TR" sz="3200" b="1" dirty="0"/>
            </a:br>
            <a:endParaRPr lang="tr-TR" dirty="0"/>
          </a:p>
        </p:txBody>
      </p:sp>
    </p:spTree>
    <p:extLst>
      <p:ext uri="{BB962C8B-B14F-4D97-AF65-F5344CB8AC3E}">
        <p14:creationId xmlns:p14="http://schemas.microsoft.com/office/powerpoint/2010/main" val="35509674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FAAA504E-77DE-44A9-9B05-6080723C0309}"/>
              </a:ext>
            </a:extLst>
          </p:cNvPr>
          <p:cNvSpPr>
            <a:spLocks noGrp="1"/>
          </p:cNvSpPr>
          <p:nvPr>
            <p:ph idx="1"/>
          </p:nvPr>
        </p:nvSpPr>
        <p:spPr/>
        <p:txBody>
          <a:bodyPr>
            <a:normAutofit/>
          </a:bodyPr>
          <a:lstStyle/>
          <a:p>
            <a:pPr marL="0" indent="0">
              <a:lnSpc>
                <a:spcPct val="100000"/>
              </a:lnSpc>
              <a:spcBef>
                <a:spcPts val="105"/>
              </a:spcBef>
              <a:buNone/>
            </a:pPr>
            <a:r>
              <a:rPr lang="tr-TR" dirty="0">
                <a:cs typeface="Verdana"/>
              </a:rPr>
              <a:t>İlk yerleştirmede tercihine yerleşen öğrencilerin; </a:t>
            </a:r>
          </a:p>
          <a:p>
            <a:pPr>
              <a:lnSpc>
                <a:spcPct val="100000"/>
              </a:lnSpc>
              <a:spcBef>
                <a:spcPts val="105"/>
              </a:spcBef>
              <a:buFont typeface="Wingdings" panose="05000000000000000000" pitchFamily="2" charset="2"/>
              <a:buChar char="Ø"/>
            </a:pPr>
            <a:r>
              <a:rPr lang="tr-TR" dirty="0">
                <a:cs typeface="Verdana"/>
              </a:rPr>
              <a:t>Yerleştirmeye esas nakil tercih dönemlerinde </a:t>
            </a:r>
            <a:r>
              <a:rPr lang="tr-TR" b="1" u="sng" dirty="0">
                <a:cs typeface="Verdana"/>
              </a:rPr>
              <a:t>k</a:t>
            </a:r>
            <a:r>
              <a:rPr lang="tr-TR" b="1" u="sng" dirty="0" smtClean="0">
                <a:cs typeface="Verdana"/>
              </a:rPr>
              <a:t>ayıt </a:t>
            </a:r>
            <a:r>
              <a:rPr lang="tr-TR" b="1" u="sng" dirty="0">
                <a:cs typeface="Verdana"/>
              </a:rPr>
              <a:t>a</a:t>
            </a:r>
            <a:r>
              <a:rPr lang="tr-TR" b="1" u="sng" dirty="0" smtClean="0">
                <a:cs typeface="Verdana"/>
              </a:rPr>
              <a:t>lanından </a:t>
            </a:r>
            <a:r>
              <a:rPr lang="tr-TR" b="1" u="sng" dirty="0">
                <a:cs typeface="Verdana"/>
              </a:rPr>
              <a:t>okul </a:t>
            </a:r>
            <a:r>
              <a:rPr lang="tr-TR" dirty="0">
                <a:cs typeface="Verdana"/>
              </a:rPr>
              <a:t>ve </a:t>
            </a:r>
            <a:r>
              <a:rPr lang="tr-TR" b="1" u="sng" dirty="0">
                <a:cs typeface="Verdana"/>
              </a:rPr>
              <a:t>farklı tür okul </a:t>
            </a:r>
            <a:r>
              <a:rPr lang="tr-TR" dirty="0">
                <a:cs typeface="Verdana"/>
              </a:rPr>
              <a:t>tercih etme zorunluluğu </a:t>
            </a:r>
            <a:r>
              <a:rPr lang="tr-TR" b="1" u="sng" dirty="0">
                <a:cs typeface="Verdana"/>
              </a:rPr>
              <a:t>olmayacaktır.</a:t>
            </a:r>
          </a:p>
          <a:p>
            <a:pPr>
              <a:lnSpc>
                <a:spcPct val="100000"/>
              </a:lnSpc>
              <a:spcBef>
                <a:spcPts val="1035"/>
              </a:spcBef>
              <a:buFont typeface="Wingdings" panose="05000000000000000000" pitchFamily="2" charset="2"/>
              <a:buChar char="Ø"/>
            </a:pPr>
            <a:r>
              <a:rPr lang="tr-TR" dirty="0">
                <a:cs typeface="Verdana"/>
              </a:rPr>
              <a:t>Tercihlerine yerleşemeyen öğrenciler, yerleştirmeye esas nakil</a:t>
            </a:r>
          </a:p>
          <a:p>
            <a:pPr marL="0" indent="0">
              <a:lnSpc>
                <a:spcPts val="3354"/>
              </a:lnSpc>
              <a:buNone/>
            </a:pPr>
            <a:r>
              <a:rPr lang="tr-TR" dirty="0">
                <a:cs typeface="Verdana"/>
              </a:rPr>
              <a:t>    tercihlerinde ilk </a:t>
            </a:r>
            <a:r>
              <a:rPr lang="tr-TR" b="1" u="sng" dirty="0">
                <a:cs typeface="Verdana"/>
              </a:rPr>
              <a:t>İKİ</a:t>
            </a:r>
            <a:r>
              <a:rPr lang="tr-TR" dirty="0">
                <a:cs typeface="Verdana"/>
              </a:rPr>
              <a:t> okulu </a:t>
            </a:r>
            <a:r>
              <a:rPr lang="tr-TR" b="1" u="sng" dirty="0">
                <a:cs typeface="Verdana"/>
              </a:rPr>
              <a:t>k</a:t>
            </a:r>
            <a:r>
              <a:rPr lang="tr-TR" b="1" u="sng" dirty="0" smtClean="0">
                <a:cs typeface="Verdana"/>
              </a:rPr>
              <a:t>ayıt </a:t>
            </a:r>
            <a:r>
              <a:rPr lang="tr-TR" b="1" u="sng" dirty="0">
                <a:cs typeface="Verdana"/>
              </a:rPr>
              <a:t>a</a:t>
            </a:r>
            <a:r>
              <a:rPr lang="tr-TR" b="1" u="sng" dirty="0" smtClean="0">
                <a:cs typeface="Verdana"/>
              </a:rPr>
              <a:t>lanından </a:t>
            </a:r>
            <a:r>
              <a:rPr lang="tr-TR" b="1" u="sng" dirty="0">
                <a:cs typeface="Verdana"/>
              </a:rPr>
              <a:t>seçmek kaydıyla</a:t>
            </a:r>
            <a:r>
              <a:rPr lang="tr-TR" dirty="0">
                <a:cs typeface="Verdana"/>
              </a:rPr>
              <a:t> en</a:t>
            </a:r>
          </a:p>
          <a:p>
            <a:pPr marL="0" indent="0">
              <a:lnSpc>
                <a:spcPts val="2875"/>
              </a:lnSpc>
              <a:buNone/>
            </a:pPr>
            <a:r>
              <a:rPr lang="tr-TR" dirty="0">
                <a:cs typeface="Verdana"/>
              </a:rPr>
              <a:t>    fazla </a:t>
            </a:r>
            <a:r>
              <a:rPr lang="tr-TR" b="1" u="sng" dirty="0">
                <a:cs typeface="Verdana"/>
              </a:rPr>
              <a:t>ÜÇ</a:t>
            </a:r>
            <a:r>
              <a:rPr lang="tr-TR" dirty="0">
                <a:cs typeface="Verdana"/>
              </a:rPr>
              <a:t> okul tercihinde bulunabileceklerdir. </a:t>
            </a:r>
          </a:p>
          <a:p>
            <a:pPr>
              <a:lnSpc>
                <a:spcPts val="2875"/>
              </a:lnSpc>
              <a:buFont typeface="Wingdings" panose="05000000000000000000" pitchFamily="2" charset="2"/>
              <a:buChar char="Ø"/>
            </a:pPr>
            <a:r>
              <a:rPr lang="tr-TR" dirty="0">
                <a:cs typeface="Verdana"/>
              </a:rPr>
              <a:t>Yapılan tercihlerde aynı okul türünden (Anadolu Lisesi, Meslekî ve   Teknik Anadolu Lisesi, Anadolu İmam Hatip  Lisesi) en fazla </a:t>
            </a:r>
            <a:r>
              <a:rPr lang="tr-TR" b="1" u="sng" dirty="0">
                <a:cs typeface="Verdana"/>
              </a:rPr>
              <a:t>İKİ</a:t>
            </a:r>
            <a:r>
              <a:rPr lang="tr-TR" dirty="0">
                <a:cs typeface="Verdana"/>
              </a:rPr>
              <a:t> okul seçilebilecektir.</a:t>
            </a:r>
          </a:p>
          <a:p>
            <a:pPr marL="0" indent="0">
              <a:buNone/>
            </a:pPr>
            <a:endParaRPr lang="tr-TR" dirty="0"/>
          </a:p>
        </p:txBody>
      </p:sp>
      <p:sp>
        <p:nvSpPr>
          <p:cNvPr id="4" name="Unvan 1">
            <a:extLst>
              <a:ext uri="{FF2B5EF4-FFF2-40B4-BE49-F238E27FC236}">
                <a16:creationId xmlns:a16="http://schemas.microsoft.com/office/drawing/2014/main" xmlns="" id="{90A9F03E-C659-4912-A5B3-5DFC509F1D49}"/>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İŞLEMLERİ/NAKİL SÜRECİ)</a:t>
            </a:r>
            <a:r>
              <a:rPr lang="tr-TR" sz="3200" b="1" dirty="0"/>
              <a:t/>
            </a:r>
            <a:br>
              <a:rPr lang="tr-TR" sz="3200" b="1" dirty="0"/>
            </a:br>
            <a:endParaRPr lang="tr-TR" dirty="0"/>
          </a:p>
        </p:txBody>
      </p:sp>
    </p:spTree>
    <p:extLst>
      <p:ext uri="{BB962C8B-B14F-4D97-AF65-F5344CB8AC3E}">
        <p14:creationId xmlns:p14="http://schemas.microsoft.com/office/powerpoint/2010/main" val="2161077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1EDC17D-881E-4822-92B9-0BE0B0E7E6DC}"/>
              </a:ext>
            </a:extLst>
          </p:cNvPr>
          <p:cNvSpPr>
            <a:spLocks noGrp="1"/>
          </p:cNvSpPr>
          <p:nvPr>
            <p:ph idx="1"/>
          </p:nvPr>
        </p:nvSpPr>
        <p:spPr/>
        <p:txBody>
          <a:bodyPr/>
          <a:lstStyle/>
          <a:p>
            <a:pPr marL="0" indent="0">
              <a:buNone/>
            </a:pPr>
            <a:r>
              <a:rPr lang="tr-TR" dirty="0">
                <a:cs typeface="Verdana"/>
              </a:rPr>
              <a:t>Öğrenciler/veliler istemeleri hâlinde; </a:t>
            </a:r>
          </a:p>
          <a:p>
            <a:pPr marL="0" indent="0">
              <a:buNone/>
            </a:pPr>
            <a:r>
              <a:rPr lang="tr-TR" dirty="0">
                <a:cs typeface="Verdana"/>
              </a:rPr>
              <a:t>Yerleştirmeye  esas </a:t>
            </a:r>
            <a:r>
              <a:rPr lang="tr-TR" dirty="0" smtClean="0">
                <a:cs typeface="Verdana"/>
              </a:rPr>
              <a:t> nakil </a:t>
            </a:r>
            <a:r>
              <a:rPr lang="tr-TR" dirty="0">
                <a:cs typeface="Verdana"/>
              </a:rPr>
              <a:t>başvuru döneminde;</a:t>
            </a:r>
          </a:p>
          <a:p>
            <a:pPr marL="0" indent="0">
              <a:buNone/>
            </a:pPr>
            <a:endParaRPr lang="tr-TR" dirty="0">
              <a:cs typeface="Verdana"/>
            </a:endParaRPr>
          </a:p>
          <a:p>
            <a:pPr marL="0" indent="0" algn="ctr">
              <a:buNone/>
            </a:pPr>
            <a:r>
              <a:rPr lang="tr-TR" sz="4000" b="1" u="sng" dirty="0">
                <a:cs typeface="Verdana"/>
              </a:rPr>
              <a:t>MESLEKÎ  EĞİTİM MERKEZİ </a:t>
            </a:r>
          </a:p>
          <a:p>
            <a:pPr marL="0" indent="0" algn="ctr">
              <a:buNone/>
            </a:pPr>
            <a:endParaRPr lang="tr-TR" sz="4000" u="sng" dirty="0">
              <a:cs typeface="Verdana"/>
            </a:endParaRPr>
          </a:p>
          <a:p>
            <a:pPr marL="0" indent="0">
              <a:buNone/>
            </a:pPr>
            <a:r>
              <a:rPr lang="tr-TR" dirty="0">
                <a:cs typeface="Verdana"/>
              </a:rPr>
              <a:t>Tercihinde bulunabileceklerdir.</a:t>
            </a:r>
            <a:endParaRPr lang="tr-TR" dirty="0"/>
          </a:p>
        </p:txBody>
      </p:sp>
      <p:sp>
        <p:nvSpPr>
          <p:cNvPr id="4" name="Unvan 1">
            <a:extLst>
              <a:ext uri="{FF2B5EF4-FFF2-40B4-BE49-F238E27FC236}">
                <a16:creationId xmlns:a16="http://schemas.microsoft.com/office/drawing/2014/main" xmlns="" id="{6CB4F1B9-7E3E-48C3-A012-3C8D0705E5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İŞLEMLERİ/MESLKİ EĞİTİM MERKEZLERİ TERCİHİ)</a:t>
            </a:r>
            <a:r>
              <a:rPr lang="tr-TR" sz="3200" b="1" dirty="0"/>
              <a:t/>
            </a:r>
            <a:br>
              <a:rPr lang="tr-TR" sz="3200" b="1" dirty="0"/>
            </a:br>
            <a:endParaRPr lang="tr-TR" dirty="0"/>
          </a:p>
        </p:txBody>
      </p:sp>
    </p:spTree>
    <p:extLst>
      <p:ext uri="{BB962C8B-B14F-4D97-AF65-F5344CB8AC3E}">
        <p14:creationId xmlns:p14="http://schemas.microsoft.com/office/powerpoint/2010/main" val="327131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1BB9CFFF-A43F-4188-9258-D4B8B902E21B}"/>
              </a:ext>
            </a:extLst>
          </p:cNvPr>
          <p:cNvSpPr>
            <a:spLocks noGrp="1"/>
          </p:cNvSpPr>
          <p:nvPr>
            <p:ph idx="1"/>
          </p:nvPr>
        </p:nvSpPr>
        <p:spPr/>
        <p:txBody>
          <a:bodyPr>
            <a:normAutofit/>
          </a:bodyPr>
          <a:lstStyle/>
          <a:p>
            <a:pPr marL="0" indent="0">
              <a:buNone/>
            </a:pPr>
            <a:r>
              <a:rPr lang="tr-TR" dirty="0"/>
              <a:t>Öğrencilerimiz/velilerimiz; </a:t>
            </a:r>
            <a:r>
              <a:rPr lang="tr-TR" dirty="0" smtClean="0"/>
              <a:t>ortaöğretim </a:t>
            </a:r>
            <a:r>
              <a:rPr lang="tr-TR" dirty="0"/>
              <a:t>k</a:t>
            </a:r>
            <a:r>
              <a:rPr lang="tr-TR" dirty="0" smtClean="0"/>
              <a:t>urumları </a:t>
            </a:r>
            <a:r>
              <a:rPr lang="tr-TR" dirty="0"/>
              <a:t>t</a:t>
            </a:r>
            <a:r>
              <a:rPr lang="tr-TR" dirty="0" smtClean="0"/>
              <a:t>ercih </a:t>
            </a:r>
            <a:r>
              <a:rPr lang="tr-TR" dirty="0"/>
              <a:t>giriş ve kayıt işlemlerini:</a:t>
            </a:r>
          </a:p>
          <a:p>
            <a:pPr marL="0" indent="0" algn="ctr">
              <a:buNone/>
            </a:pPr>
            <a:r>
              <a:rPr lang="tr-TR" dirty="0">
                <a:hlinkClick r:id="rId2"/>
              </a:rPr>
              <a:t>http://e-okul.meb.gov.tr</a:t>
            </a:r>
            <a:r>
              <a:rPr lang="tr-TR" dirty="0"/>
              <a:t> </a:t>
            </a:r>
          </a:p>
          <a:p>
            <a:pPr marL="0" indent="0" algn="ctr">
              <a:buNone/>
            </a:pPr>
            <a:r>
              <a:rPr lang="tr-TR" dirty="0"/>
              <a:t>İnternet adresinden</a:t>
            </a:r>
          </a:p>
          <a:p>
            <a:pPr marL="0" indent="0" algn="ctr">
              <a:buNone/>
            </a:pPr>
            <a:r>
              <a:rPr lang="tr-TR" dirty="0"/>
              <a:t>SINAV </a:t>
            </a:r>
            <a:r>
              <a:rPr lang="tr-TR" dirty="0" smtClean="0"/>
              <a:t>ve </a:t>
            </a:r>
            <a:r>
              <a:rPr lang="tr-TR" dirty="0"/>
              <a:t>NAKİL İŞLEMLERİ başlığı altında</a:t>
            </a:r>
          </a:p>
          <a:p>
            <a:pPr marL="0" indent="0" algn="ctr">
              <a:buNone/>
            </a:pPr>
            <a:r>
              <a:rPr lang="tr-TR" dirty="0"/>
              <a:t>‘</a:t>
            </a:r>
            <a:r>
              <a:rPr lang="tr-TR" dirty="0" smtClean="0"/>
              <a:t>2019 </a:t>
            </a:r>
            <a:r>
              <a:rPr lang="tr-TR" dirty="0"/>
              <a:t>Merkezi Yerleştirme, Yerel Yerleştirme ve Pansiyonlu Okullar Tercih Başvuru Giriş Ekranı için </a:t>
            </a:r>
            <a:r>
              <a:rPr lang="tr-TR" dirty="0">
                <a:hlinkClick r:id="rId3"/>
              </a:rPr>
              <a:t>Tıklayınız</a:t>
            </a:r>
            <a:r>
              <a:rPr lang="tr-TR" dirty="0"/>
              <a:t>’</a:t>
            </a:r>
          </a:p>
          <a:p>
            <a:pPr marL="0" indent="0" algn="ctr">
              <a:buNone/>
            </a:pPr>
            <a:r>
              <a:rPr lang="tr-TR" dirty="0"/>
              <a:t>Ekranından gerçekleştirerek kaydedeceklerdir.</a:t>
            </a:r>
          </a:p>
          <a:p>
            <a:pPr marL="0" indent="0" algn="ctr">
              <a:buNone/>
            </a:pPr>
            <a:endParaRPr lang="tr-TR" dirty="0"/>
          </a:p>
        </p:txBody>
      </p:sp>
      <p:sp>
        <p:nvSpPr>
          <p:cNvPr id="4" name="Unvan 1">
            <a:extLst>
              <a:ext uri="{FF2B5EF4-FFF2-40B4-BE49-F238E27FC236}">
                <a16:creationId xmlns:a16="http://schemas.microsoft.com/office/drawing/2014/main" xmlns="" id="{0CCD020A-49C0-42E0-99C5-8324C8C36A82}"/>
              </a:ext>
            </a:extLst>
          </p:cNvPr>
          <p:cNvSpPr>
            <a:spLocks noGrp="1"/>
          </p:cNvSpPr>
          <p:nvPr>
            <p:ph type="title"/>
          </p:nvPr>
        </p:nvSpPr>
        <p:spPr/>
        <p:txBody>
          <a:bodyPr anchor="t">
            <a:normAutofit/>
          </a:bodyPr>
          <a:lstStyle/>
          <a:p>
            <a:pPr algn="ctr"/>
            <a:r>
              <a:rPr lang="tr-TR" b="1" dirty="0"/>
              <a:t/>
            </a:r>
            <a:br>
              <a:rPr lang="tr-TR" b="1" dirty="0"/>
            </a:br>
            <a:endParaRPr lang="tr-TR" dirty="0"/>
          </a:p>
        </p:txBody>
      </p:sp>
      <p:sp>
        <p:nvSpPr>
          <p:cNvPr id="7" name="Unvan 1">
            <a:extLst>
              <a:ext uri="{FF2B5EF4-FFF2-40B4-BE49-F238E27FC236}">
                <a16:creationId xmlns:a16="http://schemas.microsoft.com/office/drawing/2014/main" xmlns="" id="{433049B0-9D0E-41D1-8A42-315C048EA19D}"/>
              </a:ext>
            </a:extLst>
          </p:cNvPr>
          <p:cNvSpPr txBox="1">
            <a:spLocks/>
          </p:cNvSpPr>
          <p:nvPr/>
        </p:nvSpPr>
        <p:spPr>
          <a:xfrm>
            <a:off x="838200" y="365125"/>
            <a:ext cx="10515600" cy="77787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700" b="1" dirty="0"/>
              <a:t>İSTANBUL İL MİLLİ EĞİTİM MÜDÜRLÜĞÜ TERCİH VE YERLEŞTİRME REHBERİ</a:t>
            </a:r>
            <a:br>
              <a:rPr lang="tr-TR" sz="2700" b="1" dirty="0"/>
            </a:br>
            <a:r>
              <a:rPr lang="tr-TR" sz="2700" b="1" dirty="0"/>
              <a:t>(GENEL AÇIKLAMALAR)</a:t>
            </a:r>
            <a:br>
              <a:rPr lang="tr-TR" sz="2700" b="1" dirty="0"/>
            </a:br>
            <a:endParaRPr lang="tr-TR" sz="2700" dirty="0"/>
          </a:p>
        </p:txBody>
      </p:sp>
    </p:spTree>
    <p:extLst>
      <p:ext uri="{BB962C8B-B14F-4D97-AF65-F5344CB8AC3E}">
        <p14:creationId xmlns:p14="http://schemas.microsoft.com/office/powerpoint/2010/main" val="31549728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DEF1A07-D17E-4786-82AA-BEDB70B55EBE}"/>
              </a:ext>
            </a:extLst>
          </p:cNvPr>
          <p:cNvSpPr>
            <a:spLocks noGrp="1"/>
          </p:cNvSpPr>
          <p:nvPr>
            <p:ph idx="1"/>
          </p:nvPr>
        </p:nvSpPr>
        <p:spPr/>
        <p:txBody>
          <a:bodyPr>
            <a:normAutofit/>
          </a:bodyPr>
          <a:lstStyle/>
          <a:p>
            <a:pPr marL="0" marR="457834" indent="0">
              <a:lnSpc>
                <a:spcPct val="100000"/>
              </a:lnSpc>
              <a:spcBef>
                <a:spcPts val="100"/>
              </a:spcBef>
              <a:buNone/>
            </a:pPr>
            <a:r>
              <a:rPr lang="tr-TR" sz="2600" dirty="0">
                <a:cs typeface="Verdana"/>
              </a:rPr>
              <a:t>İlköğretim programını tamamlayan özel eğitim ihtiyacı olan  öğrencilerden; </a:t>
            </a:r>
            <a:r>
              <a:rPr lang="tr-TR" sz="2600" dirty="0" smtClean="0">
                <a:cs typeface="Verdana"/>
              </a:rPr>
              <a:t>kaynaştırma </a:t>
            </a:r>
            <a:r>
              <a:rPr lang="tr-TR" sz="2600" dirty="0">
                <a:cs typeface="Verdana"/>
              </a:rPr>
              <a:t>yoluyla eğitim alacak öğrenciler,  </a:t>
            </a:r>
          </a:p>
          <a:p>
            <a:pPr marR="457834">
              <a:lnSpc>
                <a:spcPct val="100000"/>
              </a:lnSpc>
              <a:spcBef>
                <a:spcPts val="100"/>
              </a:spcBef>
              <a:buFont typeface="Wingdings" panose="05000000000000000000" pitchFamily="2" charset="2"/>
              <a:buChar char="Ø"/>
            </a:pPr>
            <a:r>
              <a:rPr lang="tr-TR" sz="2600" dirty="0">
                <a:cs typeface="Verdana"/>
              </a:rPr>
              <a:t>Geçerli Engelli Sağlık Kurulu Raporu ve Ortaöğretim kademesine yönelik Özel Eğitim Değerlendirme Kurulu Raporu doğrultusunda</a:t>
            </a:r>
          </a:p>
          <a:p>
            <a:pPr marL="469900" indent="-457200">
              <a:lnSpc>
                <a:spcPct val="100000"/>
              </a:lnSpc>
              <a:buFont typeface="Wingdings" panose="05000000000000000000" pitchFamily="2" charset="2"/>
              <a:buChar char="Ø"/>
              <a:tabLst>
                <a:tab pos="356870" algn="l"/>
                <a:tab pos="357505" algn="l"/>
              </a:tabLst>
            </a:pPr>
            <a:r>
              <a:rPr lang="tr-TR" sz="2600" dirty="0">
                <a:cs typeface="Verdana"/>
              </a:rPr>
              <a:t>İkamet adresleri,</a:t>
            </a:r>
          </a:p>
          <a:p>
            <a:pPr marL="469900" indent="-457200">
              <a:lnSpc>
                <a:spcPct val="100000"/>
              </a:lnSpc>
              <a:spcBef>
                <a:spcPts val="5"/>
              </a:spcBef>
              <a:buFont typeface="Wingdings" panose="05000000000000000000" pitchFamily="2" charset="2"/>
              <a:buChar char="Ø"/>
              <a:tabLst>
                <a:tab pos="356870" algn="l"/>
                <a:tab pos="357505" algn="l"/>
              </a:tabLst>
            </a:pPr>
            <a:r>
              <a:rPr lang="tr-TR" sz="2600" dirty="0">
                <a:cs typeface="Verdana"/>
              </a:rPr>
              <a:t>Engel durumu ve özellikleri dikkate alınarak,</a:t>
            </a:r>
          </a:p>
          <a:p>
            <a:pPr marL="0" indent="0">
              <a:lnSpc>
                <a:spcPct val="100000"/>
              </a:lnSpc>
              <a:buNone/>
            </a:pPr>
            <a:r>
              <a:rPr lang="tr-TR" sz="2600" dirty="0">
                <a:cs typeface="Verdana"/>
              </a:rPr>
              <a:t>Yerel yerleştirme ile öğrenci alan okullara, ilgili mevzuat çerçevesinde her bir şubede iki öğrenciyi geçmeyecek  şekilde </a:t>
            </a:r>
            <a:r>
              <a:rPr lang="tr-TR" sz="2600" dirty="0" smtClean="0">
                <a:cs typeface="Verdana"/>
              </a:rPr>
              <a:t>19- 23 Ağustos tarihlerinde </a:t>
            </a:r>
            <a:r>
              <a:rPr lang="tr-TR" sz="2600" dirty="0">
                <a:cs typeface="Verdana"/>
              </a:rPr>
              <a:t>il/ilçe öğrenci yerleştirme  ve nakil komisyonu kararı ile yerleştirilecektir</a:t>
            </a:r>
            <a:r>
              <a:rPr lang="tr-TR" spc="-235" dirty="0">
                <a:cs typeface="Verdana"/>
              </a:rPr>
              <a:t>.</a:t>
            </a:r>
            <a:endParaRPr lang="tr-TR" dirty="0">
              <a:cs typeface="Verdana"/>
            </a:endParaRPr>
          </a:p>
          <a:p>
            <a:pPr marL="0" indent="0">
              <a:buNone/>
            </a:pPr>
            <a:endParaRPr lang="tr-TR" dirty="0"/>
          </a:p>
        </p:txBody>
      </p:sp>
      <p:sp>
        <p:nvSpPr>
          <p:cNvPr id="4" name="Unvan 1">
            <a:extLst>
              <a:ext uri="{FF2B5EF4-FFF2-40B4-BE49-F238E27FC236}">
                <a16:creationId xmlns:a16="http://schemas.microsoft.com/office/drawing/2014/main" xmlns="" id="{56CFAA80-021A-430E-BAF4-1AE3BB85BE24}"/>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İŞLEMLERİ/ÖZEL EĞİTİM İHTİYACI OLAN ÖĞRENCİLER)</a:t>
            </a:r>
            <a:r>
              <a:rPr lang="tr-TR" sz="3200" b="1" dirty="0"/>
              <a:t/>
            </a:r>
            <a:br>
              <a:rPr lang="tr-TR" sz="3200" b="1" dirty="0"/>
            </a:br>
            <a:endParaRPr lang="tr-TR" dirty="0"/>
          </a:p>
        </p:txBody>
      </p:sp>
    </p:spTree>
    <p:extLst>
      <p:ext uri="{BB962C8B-B14F-4D97-AF65-F5344CB8AC3E}">
        <p14:creationId xmlns:p14="http://schemas.microsoft.com/office/powerpoint/2010/main" val="3661199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9612BA1-7C04-4313-B668-7DF60A306438}"/>
              </a:ext>
            </a:extLst>
          </p:cNvPr>
          <p:cNvSpPr>
            <a:spLocks noGrp="1"/>
          </p:cNvSpPr>
          <p:nvPr>
            <p:ph idx="1"/>
          </p:nvPr>
        </p:nvSpPr>
        <p:spPr/>
        <p:txBody>
          <a:bodyPr/>
          <a:lstStyle/>
          <a:p>
            <a:pPr marL="0" indent="0">
              <a:buNone/>
            </a:pPr>
            <a:endParaRPr lang="tr-TR" dirty="0">
              <a:cs typeface="Verdana"/>
            </a:endParaRPr>
          </a:p>
          <a:p>
            <a:pPr marL="0" indent="0">
              <a:buNone/>
            </a:pPr>
            <a:endParaRPr lang="tr-TR" dirty="0">
              <a:cs typeface="Verdana"/>
            </a:endParaRPr>
          </a:p>
          <a:p>
            <a:pPr marL="0" indent="0">
              <a:buNone/>
            </a:pPr>
            <a:r>
              <a:rPr lang="tr-TR" dirty="0">
                <a:cs typeface="Verdana"/>
              </a:rPr>
              <a:t>Öğrenci  Yerleştirme ve Nakil Komisyonlarına </a:t>
            </a:r>
            <a:r>
              <a:rPr lang="tr-TR" b="1" u="sng" dirty="0">
                <a:cs typeface="Verdana"/>
              </a:rPr>
              <a:t>BAŞVURMALARI</a:t>
            </a:r>
            <a:r>
              <a:rPr lang="tr-TR" dirty="0">
                <a:cs typeface="Verdana"/>
              </a:rPr>
              <a:t> hâlinde, </a:t>
            </a:r>
          </a:p>
          <a:p>
            <a:pPr>
              <a:buFont typeface="Wingdings" panose="05000000000000000000" pitchFamily="2" charset="2"/>
              <a:buChar char="Ø"/>
            </a:pPr>
            <a:r>
              <a:rPr lang="tr-TR" dirty="0">
                <a:cs typeface="Verdana"/>
              </a:rPr>
              <a:t>İkamet  adresleri dikkate alınarak İl/İlçe Öğrenci  Yerleştirme ve Nakil Komisyonlarınca, okulların kontenjan durumları da dikkate alınarak  </a:t>
            </a:r>
            <a:r>
              <a:rPr lang="tr-TR" sz="3200" b="1" u="sng" dirty="0" smtClean="0">
                <a:cs typeface="Verdana"/>
              </a:rPr>
              <a:t>19</a:t>
            </a:r>
            <a:r>
              <a:rPr lang="tr-TR" b="1" u="sng" dirty="0" smtClean="0">
                <a:cs typeface="Verdana"/>
              </a:rPr>
              <a:t> </a:t>
            </a:r>
            <a:r>
              <a:rPr lang="tr-TR" sz="3200" b="1" u="sng" dirty="0" smtClean="0">
                <a:cs typeface="Verdana"/>
              </a:rPr>
              <a:t>-23 Ağustos  2019 </a:t>
            </a:r>
            <a:r>
              <a:rPr lang="tr-TR" dirty="0">
                <a:cs typeface="Verdana"/>
              </a:rPr>
              <a:t>tarihlerinde  yapılacaktır.</a:t>
            </a:r>
          </a:p>
          <a:p>
            <a:pPr marL="0" indent="0">
              <a:buNone/>
            </a:pPr>
            <a:endParaRPr lang="tr-TR" dirty="0"/>
          </a:p>
        </p:txBody>
      </p:sp>
      <p:sp>
        <p:nvSpPr>
          <p:cNvPr id="5" name="Unvan 1">
            <a:extLst>
              <a:ext uri="{FF2B5EF4-FFF2-40B4-BE49-F238E27FC236}">
                <a16:creationId xmlns:a16="http://schemas.microsoft.com/office/drawing/2014/main" xmlns="" id="{02E6F033-0674-4763-A5B1-5E3DFF1C4870}"/>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İŞLEMLERİ/AÇIK ÖĞRETİM ORTAOKULUNU TAMAMLAYAN ÖĞRENCİLER)</a:t>
            </a:r>
            <a:endParaRPr lang="tr-TR" dirty="0"/>
          </a:p>
        </p:txBody>
      </p:sp>
    </p:spTree>
    <p:extLst>
      <p:ext uri="{BB962C8B-B14F-4D97-AF65-F5344CB8AC3E}">
        <p14:creationId xmlns:p14="http://schemas.microsoft.com/office/powerpoint/2010/main" val="2943892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1F37BEF-32D0-44A8-8B80-7C7C8B372E97}"/>
              </a:ext>
            </a:extLst>
          </p:cNvPr>
          <p:cNvSpPr>
            <a:spLocks noGrp="1"/>
          </p:cNvSpPr>
          <p:nvPr>
            <p:ph idx="1"/>
          </p:nvPr>
        </p:nvSpPr>
        <p:spPr/>
        <p:txBody>
          <a:bodyPr>
            <a:normAutofit/>
          </a:bodyPr>
          <a:lstStyle/>
          <a:p>
            <a:pPr marL="12700" marR="915669" indent="0">
              <a:lnSpc>
                <a:spcPct val="100000"/>
              </a:lnSpc>
              <a:spcBef>
                <a:spcPts val="90"/>
              </a:spcBef>
              <a:buNone/>
              <a:tabLst>
                <a:tab pos="357505" algn="l"/>
              </a:tabLst>
            </a:pPr>
            <a:r>
              <a:rPr lang="tr-TR" sz="3300" dirty="0">
                <a:cs typeface="Verdana"/>
              </a:rPr>
              <a:t>Sınavla ve yerel yerleştirme ile öğrenci alan okullardan hiçbirine  yerleşemeyen öğrenciler ile </a:t>
            </a:r>
            <a:r>
              <a:rPr lang="tr-TR" sz="3300" dirty="0" smtClean="0">
                <a:cs typeface="Verdana"/>
              </a:rPr>
              <a:t>2018/2019 </a:t>
            </a:r>
            <a:r>
              <a:rPr lang="tr-TR" sz="3300" dirty="0">
                <a:cs typeface="Verdana"/>
              </a:rPr>
              <a:t>eğitim-öğretim yılında sınıf tekrarına kalan 9’uncu sınıf öğrencileri,</a:t>
            </a:r>
          </a:p>
          <a:p>
            <a:pPr>
              <a:lnSpc>
                <a:spcPts val="2395"/>
              </a:lnSpc>
              <a:buFont typeface="Wingdings" panose="05000000000000000000" pitchFamily="2" charset="2"/>
              <a:buChar char="Ø"/>
            </a:pPr>
            <a:r>
              <a:rPr lang="tr-TR" sz="3300" dirty="0">
                <a:cs typeface="Verdana"/>
              </a:rPr>
              <a:t>İl/ilçe öğrenci yerleştirme ve nakil komisyonlarına</a:t>
            </a:r>
          </a:p>
          <a:p>
            <a:pPr marL="0" marR="5080" indent="0">
              <a:lnSpc>
                <a:spcPct val="99900"/>
              </a:lnSpc>
              <a:buNone/>
            </a:pPr>
            <a:r>
              <a:rPr lang="tr-TR" sz="3300" dirty="0">
                <a:solidFill>
                  <a:srgbClr val="D71623"/>
                </a:solidFill>
                <a:cs typeface="Verdana"/>
              </a:rPr>
              <a:t>    </a:t>
            </a:r>
            <a:r>
              <a:rPr lang="tr-TR" sz="3300" b="1" u="sng" dirty="0">
                <a:cs typeface="Verdana"/>
              </a:rPr>
              <a:t>BAŞVURMALARI HALİNDE </a:t>
            </a:r>
            <a:r>
              <a:rPr lang="tr-TR" sz="3300" dirty="0">
                <a:cs typeface="Verdana"/>
              </a:rPr>
              <a:t>yerel yerleştirme ile öğrenci                 alan okullardan,  </a:t>
            </a:r>
            <a:r>
              <a:rPr lang="tr-TR" sz="3300" b="1" u="sng" dirty="0">
                <a:cs typeface="Verdana"/>
              </a:rPr>
              <a:t>kontenjan durumları uygun olanlara </a:t>
            </a:r>
            <a:r>
              <a:rPr lang="tr-TR" sz="3300" b="1" u="sng" dirty="0" smtClean="0">
                <a:cs typeface="Verdana"/>
              </a:rPr>
              <a:t>19-23 Ağustos 2019  </a:t>
            </a:r>
            <a:r>
              <a:rPr lang="tr-TR" sz="3300" b="1" u="sng" dirty="0">
                <a:cs typeface="Verdana"/>
              </a:rPr>
              <a:t>tarihlerinde komisyonca yerleştirilecektir.</a:t>
            </a:r>
          </a:p>
          <a:p>
            <a:pPr marL="0" indent="0">
              <a:buNone/>
            </a:pPr>
            <a:endParaRPr lang="tr-TR" dirty="0"/>
          </a:p>
        </p:txBody>
      </p:sp>
      <p:sp>
        <p:nvSpPr>
          <p:cNvPr id="4" name="Unvan 1">
            <a:extLst>
              <a:ext uri="{FF2B5EF4-FFF2-40B4-BE49-F238E27FC236}">
                <a16:creationId xmlns:a16="http://schemas.microsoft.com/office/drawing/2014/main" xmlns="" id="{6EE19F87-E134-4819-93DD-7BAC26E35A54}"/>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İŞLEMLERİ/HİÇBİR TERCİHİNE YERLEŞEMEYEN/9.SINIF TEKRARINA KALAN ÖĞRENCİLER)</a:t>
            </a:r>
            <a:r>
              <a:rPr lang="tr-TR" sz="3200" b="1" dirty="0"/>
              <a:t/>
            </a:r>
            <a:br>
              <a:rPr lang="tr-TR" sz="3200" b="1" dirty="0"/>
            </a:br>
            <a:endParaRPr lang="tr-TR" dirty="0"/>
          </a:p>
        </p:txBody>
      </p:sp>
    </p:spTree>
    <p:extLst>
      <p:ext uri="{BB962C8B-B14F-4D97-AF65-F5344CB8AC3E}">
        <p14:creationId xmlns:p14="http://schemas.microsoft.com/office/powerpoint/2010/main" val="576031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A07EC46-44D4-444C-AB1F-DCF175706D6B}"/>
              </a:ext>
            </a:extLst>
          </p:cNvPr>
          <p:cNvSpPr>
            <a:spLocks noGrp="1"/>
          </p:cNvSpPr>
          <p:nvPr>
            <p:ph idx="1"/>
          </p:nvPr>
        </p:nvSpPr>
        <p:spPr/>
        <p:txBody>
          <a:bodyPr>
            <a:normAutofit lnSpcReduction="10000"/>
          </a:bodyPr>
          <a:lstStyle/>
          <a:p>
            <a:pPr marL="0" indent="0">
              <a:lnSpc>
                <a:spcPct val="100000"/>
              </a:lnSpc>
              <a:spcBef>
                <a:spcPts val="95"/>
              </a:spcBef>
              <a:buNone/>
            </a:pPr>
            <a:r>
              <a:rPr lang="tr-TR" dirty="0">
                <a:cs typeface="Verdana"/>
              </a:rPr>
              <a:t>Kayıt kabul şartlarını taşımaları hâlinde;</a:t>
            </a:r>
          </a:p>
          <a:p>
            <a:pPr>
              <a:lnSpc>
                <a:spcPct val="100000"/>
              </a:lnSpc>
              <a:spcBef>
                <a:spcPts val="95"/>
              </a:spcBef>
              <a:buFont typeface="Wingdings" panose="05000000000000000000" pitchFamily="2" charset="2"/>
              <a:buChar char="Ø"/>
            </a:pPr>
            <a:r>
              <a:rPr lang="tr-TR" dirty="0">
                <a:cs typeface="Verdana"/>
              </a:rPr>
              <a:t>Sınavla öğrenci alan okullar için tercihlerini/başvurularını, kılavuz ekinde yer alan </a:t>
            </a:r>
            <a:r>
              <a:rPr lang="tr-TR" b="1" u="sng" dirty="0">
                <a:cs typeface="Verdana"/>
              </a:rPr>
              <a:t>Açık Öğretim Ortaokulu ve Yurtdışından Başvuran Öğrenciler İçin Tercih Ön Çalışma Formu </a:t>
            </a:r>
            <a:r>
              <a:rPr lang="tr-TR" b="1" u="sng" dirty="0" smtClean="0">
                <a:cs typeface="Verdana"/>
              </a:rPr>
              <a:t>Ek</a:t>
            </a:r>
            <a:r>
              <a:rPr lang="tr-TR" b="1" u="sng" dirty="0" smtClean="0">
                <a:cs typeface="Trebuchet MS"/>
              </a:rPr>
              <a:t>‐</a:t>
            </a:r>
            <a:r>
              <a:rPr lang="tr-TR" b="1" u="sng" dirty="0" smtClean="0">
                <a:cs typeface="Verdana"/>
              </a:rPr>
              <a:t>2</a:t>
            </a:r>
            <a:r>
              <a:rPr lang="tr-TR" b="1" dirty="0" smtClean="0">
                <a:cs typeface="Verdana"/>
              </a:rPr>
              <a:t>’</a:t>
            </a:r>
            <a:r>
              <a:rPr lang="tr-TR" dirty="0" smtClean="0">
                <a:cs typeface="Verdana"/>
              </a:rPr>
              <a:t>yi </a:t>
            </a:r>
            <a:r>
              <a:rPr lang="tr-TR" dirty="0">
                <a:cs typeface="Verdana"/>
              </a:rPr>
              <a:t>doldurarak yapacaklardır.</a:t>
            </a:r>
          </a:p>
          <a:p>
            <a:pPr>
              <a:lnSpc>
                <a:spcPct val="100000"/>
              </a:lnSpc>
              <a:spcBef>
                <a:spcPts val="95"/>
              </a:spcBef>
              <a:buFont typeface="Wingdings" panose="05000000000000000000" pitchFamily="2" charset="2"/>
              <a:buChar char="Ø"/>
            </a:pPr>
            <a:r>
              <a:rPr lang="tr-TR" dirty="0">
                <a:cs typeface="Verdana"/>
              </a:rPr>
              <a:t>Öğrencilerin; doldurdukları formu </a:t>
            </a:r>
            <a:r>
              <a:rPr lang="tr-TR" b="1" u="sng" dirty="0">
                <a:cs typeface="Verdana"/>
              </a:rPr>
              <a:t>Ölçme, Değerlendirme ve Sınav</a:t>
            </a:r>
          </a:p>
          <a:p>
            <a:pPr marL="0" marR="267335" indent="0">
              <a:lnSpc>
                <a:spcPct val="100000"/>
              </a:lnSpc>
              <a:spcBef>
                <a:spcPts val="5"/>
              </a:spcBef>
              <a:buNone/>
            </a:pPr>
            <a:r>
              <a:rPr lang="tr-TR" b="1" u="sng" dirty="0">
                <a:cs typeface="Verdana"/>
              </a:rPr>
              <a:t>   Hizmetleri Genel Müdürlüğü Emniyet Mahallesi Milas Sokak No:21  (06500)  Teknikokullar - Yenimahalle/ANKARA </a:t>
            </a:r>
            <a:r>
              <a:rPr lang="tr-TR" dirty="0">
                <a:cs typeface="Verdana"/>
              </a:rPr>
              <a:t>adresine </a:t>
            </a:r>
            <a:r>
              <a:rPr lang="tr-TR" b="1" u="sng" dirty="0" smtClean="0">
                <a:cs typeface="Verdana"/>
              </a:rPr>
              <a:t>12 </a:t>
            </a:r>
            <a:r>
              <a:rPr lang="tr-TR" b="1" u="sng" dirty="0">
                <a:cs typeface="Verdana"/>
              </a:rPr>
              <a:t>Temmuz    </a:t>
            </a:r>
            <a:r>
              <a:rPr lang="tr-TR" b="1" u="sng" dirty="0" smtClean="0">
                <a:cs typeface="Verdana"/>
              </a:rPr>
              <a:t>2019 </a:t>
            </a:r>
            <a:r>
              <a:rPr lang="tr-TR" b="1" u="sng" dirty="0">
                <a:cs typeface="Verdana"/>
              </a:rPr>
              <a:t>tarihi  mesai bitimine kadar </a:t>
            </a:r>
            <a:r>
              <a:rPr lang="tr-TR" dirty="0">
                <a:cs typeface="Verdana"/>
              </a:rPr>
              <a:t>APS veya dengi hızlı posta hizmeti ile göndermeleri  gerekmektedir. </a:t>
            </a:r>
          </a:p>
          <a:p>
            <a:pPr marL="0" marR="267335" indent="0">
              <a:lnSpc>
                <a:spcPct val="100000"/>
              </a:lnSpc>
              <a:spcBef>
                <a:spcPts val="5"/>
              </a:spcBef>
              <a:buNone/>
            </a:pPr>
            <a:r>
              <a:rPr lang="tr-TR" dirty="0">
                <a:cs typeface="Verdana"/>
              </a:rPr>
              <a:t>Bu tarihten sonra gelen başvurular dikkate </a:t>
            </a:r>
            <a:r>
              <a:rPr lang="tr-TR" b="1" u="sng" dirty="0">
                <a:cs typeface="Verdana"/>
              </a:rPr>
              <a:t>alınmayacaktır.</a:t>
            </a:r>
          </a:p>
          <a:p>
            <a:pPr marL="0" indent="0">
              <a:buNone/>
            </a:pPr>
            <a:endParaRPr lang="tr-TR" dirty="0"/>
          </a:p>
        </p:txBody>
      </p:sp>
      <p:sp>
        <p:nvSpPr>
          <p:cNvPr id="4" name="Unvan 1">
            <a:extLst>
              <a:ext uri="{FF2B5EF4-FFF2-40B4-BE49-F238E27FC236}">
                <a16:creationId xmlns:a16="http://schemas.microsoft.com/office/drawing/2014/main" xmlns="" id="{5E832D55-4280-46D8-A552-925660B18BDA}"/>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İŞLEMLERİ/AÇIK ÖĞRETİM ORTAOKULUNU TAMAMLAYAN-YURTDIŞINDAN BAŞVURAN ÖĞRENCİLER)</a:t>
            </a:r>
            <a:endParaRPr lang="tr-TR" dirty="0"/>
          </a:p>
        </p:txBody>
      </p:sp>
    </p:spTree>
    <p:extLst>
      <p:ext uri="{BB962C8B-B14F-4D97-AF65-F5344CB8AC3E}">
        <p14:creationId xmlns:p14="http://schemas.microsoft.com/office/powerpoint/2010/main" val="1033445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D942235-84DF-4EAB-A938-9E96D1A6E62A}"/>
              </a:ext>
            </a:extLst>
          </p:cNvPr>
          <p:cNvSpPr>
            <a:spLocks noGrp="1"/>
          </p:cNvSpPr>
          <p:nvPr>
            <p:ph idx="1"/>
          </p:nvPr>
        </p:nvSpPr>
        <p:spPr/>
        <p:txBody>
          <a:bodyPr/>
          <a:lstStyle/>
          <a:p>
            <a:pPr marL="0" indent="0" algn="ctr">
              <a:buNone/>
            </a:pPr>
            <a:endParaRPr lang="tr-TR" dirty="0"/>
          </a:p>
          <a:p>
            <a:pPr marL="0" indent="0" algn="ctr">
              <a:buNone/>
            </a:pPr>
            <a:endParaRPr lang="tr-TR" dirty="0"/>
          </a:p>
          <a:p>
            <a:pPr marL="0" indent="0" algn="ctr">
              <a:buNone/>
            </a:pPr>
            <a:r>
              <a:rPr lang="tr-TR" b="1" dirty="0"/>
              <a:t>MERKEZİ OLARAK YERLEŞTİRME İŞLEMLERİ TAMAMLANAN ÖĞRENCİLERİN </a:t>
            </a:r>
            <a:r>
              <a:rPr lang="tr-TR" b="1" dirty="0" smtClean="0"/>
              <a:t>KAYIT İŞLEMLERİ</a:t>
            </a:r>
            <a:endParaRPr lang="tr-TR" b="1" dirty="0"/>
          </a:p>
          <a:p>
            <a:pPr marL="0" indent="0">
              <a:buNone/>
            </a:pPr>
            <a:endParaRPr lang="tr-TR" b="1" dirty="0"/>
          </a:p>
          <a:p>
            <a:pPr marL="0" indent="0" algn="ctr">
              <a:buNone/>
            </a:pPr>
            <a:r>
              <a:rPr lang="tr-TR" sz="3600" b="1" dirty="0"/>
              <a:t>AYRICA BİR İŞLEME GEREK OLMAKSIZIN ELEKTRONİK ORTAMDA MERKEZİ OLARAK GERÇEKLEŞTİRİLECEKTİR.</a:t>
            </a:r>
          </a:p>
        </p:txBody>
      </p:sp>
      <p:sp>
        <p:nvSpPr>
          <p:cNvPr id="4" name="Unvan 1">
            <a:extLst>
              <a:ext uri="{FF2B5EF4-FFF2-40B4-BE49-F238E27FC236}">
                <a16:creationId xmlns:a16="http://schemas.microsoft.com/office/drawing/2014/main" xmlns="" id="{64B94D64-B064-422C-B99F-5E3D3A512912}"/>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(KAYIT İŞLEMLERİ)</a:t>
            </a:r>
            <a:endParaRPr lang="tr-TR" dirty="0"/>
          </a:p>
        </p:txBody>
      </p:sp>
    </p:spTree>
    <p:extLst>
      <p:ext uri="{BB962C8B-B14F-4D97-AF65-F5344CB8AC3E}">
        <p14:creationId xmlns:p14="http://schemas.microsoft.com/office/powerpoint/2010/main" val="3081835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B0D964A-284C-4EA0-8157-4E1C4A573116}"/>
              </a:ext>
            </a:extLst>
          </p:cNvPr>
          <p:cNvSpPr>
            <a:spLocks noGrp="1"/>
          </p:cNvSpPr>
          <p:nvPr>
            <p:ph idx="1"/>
          </p:nvPr>
        </p:nvSpPr>
        <p:spPr/>
        <p:txBody>
          <a:bodyPr>
            <a:normAutofit/>
          </a:bodyPr>
          <a:lstStyle/>
          <a:p>
            <a:pPr marL="0" indent="0">
              <a:buNone/>
            </a:pPr>
            <a:r>
              <a:rPr lang="tr-TR" dirty="0"/>
              <a:t>Yerleştirme Sonuçları;</a:t>
            </a:r>
          </a:p>
          <a:p>
            <a:pPr marL="0" indent="0" algn="ctr">
              <a:buNone/>
            </a:pPr>
            <a:r>
              <a:rPr lang="tr-TR" dirty="0">
                <a:hlinkClick r:id="rId2"/>
              </a:rPr>
              <a:t>www.meb.gov.tr</a:t>
            </a:r>
            <a:endParaRPr lang="tr-TR" dirty="0"/>
          </a:p>
          <a:p>
            <a:pPr marL="0" indent="0" algn="ctr">
              <a:buNone/>
            </a:pPr>
            <a:r>
              <a:rPr lang="tr-TR" dirty="0">
                <a:hlinkClick r:id="rId3"/>
              </a:rPr>
              <a:t>https://eokul.meb.gov.tr</a:t>
            </a:r>
            <a:endParaRPr lang="tr-TR" dirty="0"/>
          </a:p>
          <a:p>
            <a:pPr marL="0" indent="0" algn="ctr">
              <a:buNone/>
            </a:pPr>
            <a:r>
              <a:rPr lang="tr-TR" dirty="0"/>
              <a:t>İNTERNET ADRESLERİNDEN</a:t>
            </a:r>
          </a:p>
          <a:p>
            <a:pPr marL="0" indent="0" algn="ctr">
              <a:buNone/>
            </a:pPr>
            <a:endParaRPr lang="tr-TR" dirty="0"/>
          </a:p>
          <a:p>
            <a:pPr>
              <a:buFont typeface="Wingdings" panose="05000000000000000000" pitchFamily="2" charset="2"/>
              <a:buChar char="Ø"/>
            </a:pPr>
            <a:r>
              <a:rPr lang="tr-TR" dirty="0"/>
              <a:t>İlk Yerleştirme için </a:t>
            </a:r>
            <a:r>
              <a:rPr lang="tr-TR" dirty="0" smtClean="0"/>
              <a:t>22 </a:t>
            </a:r>
            <a:r>
              <a:rPr lang="tr-TR" dirty="0"/>
              <a:t>TEMMUZ </a:t>
            </a:r>
            <a:r>
              <a:rPr lang="tr-TR" dirty="0" smtClean="0"/>
              <a:t>2019 </a:t>
            </a:r>
            <a:r>
              <a:rPr lang="tr-TR" dirty="0"/>
              <a:t>tarihinde;</a:t>
            </a:r>
          </a:p>
          <a:p>
            <a:pPr>
              <a:buFont typeface="Wingdings" panose="05000000000000000000" pitchFamily="2" charset="2"/>
              <a:buChar char="Ø"/>
            </a:pPr>
            <a:r>
              <a:rPr lang="tr-TR" dirty="0"/>
              <a:t>Nakil Dönemleri için ise ilgili nakil dönemi sonunda yayınlanacaktır.</a:t>
            </a:r>
          </a:p>
        </p:txBody>
      </p:sp>
      <p:sp>
        <p:nvSpPr>
          <p:cNvPr id="4" name="Unvan 1">
            <a:extLst>
              <a:ext uri="{FF2B5EF4-FFF2-40B4-BE49-F238E27FC236}">
                <a16:creationId xmlns:a16="http://schemas.microsoft.com/office/drawing/2014/main" xmlns="" id="{6FDC1938-DE04-447A-8F11-9A1864F52845}"/>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(YERLEŞTİRME SONUÇ AÇIKLAMALARI)</a:t>
            </a:r>
            <a:endParaRPr lang="tr-TR" dirty="0"/>
          </a:p>
        </p:txBody>
      </p:sp>
    </p:spTree>
    <p:extLst>
      <p:ext uri="{BB962C8B-B14F-4D97-AF65-F5344CB8AC3E}">
        <p14:creationId xmlns:p14="http://schemas.microsoft.com/office/powerpoint/2010/main" val="21970058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TERCİH İŞLEMLERİNDE DİKKAT EDİLECEK HUSUSLAR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85756486"/>
              </p:ext>
            </p:extLst>
          </p:nvPr>
        </p:nvGraphicFramePr>
        <p:xfrm>
          <a:off x="838199" y="1556792"/>
          <a:ext cx="10924309"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10711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577DF00-D8B1-4263-A6B6-1A127553A208}"/>
              </a:ext>
            </a:extLst>
          </p:cNvPr>
          <p:cNvSpPr>
            <a:spLocks noGrp="1"/>
          </p:cNvSpPr>
          <p:nvPr>
            <p:ph idx="1"/>
          </p:nvPr>
        </p:nvSpPr>
        <p:spPr/>
        <p:txBody>
          <a:bodyPr/>
          <a:lstStyle/>
          <a:p>
            <a:pPr marL="0" indent="0" algn="ctr">
              <a:buNone/>
            </a:pPr>
            <a:r>
              <a:rPr lang="tr-TR" dirty="0"/>
              <a:t>TERCİH SÜREÇLERİ İLE İLGİLİ TÜM DUYURULARA</a:t>
            </a:r>
          </a:p>
          <a:p>
            <a:pPr marL="0" indent="0" algn="ctr">
              <a:buNone/>
            </a:pPr>
            <a:endParaRPr lang="tr-TR" dirty="0"/>
          </a:p>
          <a:p>
            <a:pPr marL="0" indent="0" algn="ctr">
              <a:buNone/>
            </a:pPr>
            <a:r>
              <a:rPr lang="tr-TR" dirty="0">
                <a:hlinkClick r:id="rId2"/>
              </a:rPr>
              <a:t>http://www.meb.gov.tr</a:t>
            </a:r>
            <a:endParaRPr lang="tr-TR" dirty="0"/>
          </a:p>
          <a:p>
            <a:pPr marL="0" indent="0" algn="ctr">
              <a:buNone/>
            </a:pPr>
            <a:r>
              <a:rPr lang="tr-TR" dirty="0">
                <a:hlinkClick r:id="rId3"/>
              </a:rPr>
              <a:t>https://e-okul.meb.gov.tr</a:t>
            </a:r>
            <a:endParaRPr lang="tr-TR" dirty="0"/>
          </a:p>
          <a:p>
            <a:pPr marL="0" indent="0" algn="ctr">
              <a:buNone/>
            </a:pPr>
            <a:r>
              <a:rPr lang="tr-TR" dirty="0"/>
              <a:t>İNTERNET ADRESLERİNDEN ULAŞILABİLİR.</a:t>
            </a:r>
          </a:p>
        </p:txBody>
      </p:sp>
      <p:sp>
        <p:nvSpPr>
          <p:cNvPr id="4" name="Unvan 1">
            <a:extLst>
              <a:ext uri="{FF2B5EF4-FFF2-40B4-BE49-F238E27FC236}">
                <a16:creationId xmlns:a16="http://schemas.microsoft.com/office/drawing/2014/main" xmlns="" id="{C7EAEA87-6873-4B87-9C5B-EEEB5F99B672}"/>
              </a:ext>
            </a:extLst>
          </p:cNvPr>
          <p:cNvSpPr>
            <a:spLocks noGrp="1"/>
          </p:cNvSpPr>
          <p:nvPr>
            <p:ph type="title"/>
          </p:nvPr>
        </p:nvSpPr>
        <p:spPr/>
        <p:txBody>
          <a:bodyPr anchor="t">
            <a:normAutofit fontScale="90000"/>
          </a:bodyPr>
          <a:lstStyle/>
          <a:p>
            <a:pPr algn="ctr"/>
            <a:r>
              <a:rPr lang="tr-TR" sz="3000" dirty="0">
                <a:solidFill>
                  <a:prstClr val="black"/>
                </a:solidFill>
                <a:latin typeface="+mn-lt"/>
              </a:rPr>
              <a:t>İSTANBUL İL MİLLİ EĞİTİM MÜDÜRLÜĞÜ TERCİH VE YERLEŞTİRME REHBERİ</a:t>
            </a:r>
            <a:br>
              <a:rPr lang="tr-TR" sz="3000" dirty="0">
                <a:solidFill>
                  <a:prstClr val="black"/>
                </a:solidFill>
                <a:latin typeface="+mn-lt"/>
              </a:rPr>
            </a:br>
            <a:r>
              <a:rPr lang="tr-TR" sz="3000" dirty="0">
                <a:solidFill>
                  <a:prstClr val="black"/>
                </a:solidFill>
                <a:latin typeface="+mn-lt"/>
              </a:rPr>
              <a:t>(</a:t>
            </a:r>
            <a:r>
              <a:rPr lang="tr-TR" sz="3000" dirty="0" smtClean="0">
                <a:solidFill>
                  <a:prstClr val="black"/>
                </a:solidFill>
                <a:latin typeface="+mn-lt"/>
              </a:rPr>
              <a:t>2019 </a:t>
            </a:r>
            <a:r>
              <a:rPr lang="tr-TR" sz="3000" dirty="0">
                <a:solidFill>
                  <a:prstClr val="black"/>
                </a:solidFill>
                <a:latin typeface="+mn-lt"/>
              </a:rPr>
              <a:t>LGS TERCİH SÜRECİ)</a:t>
            </a:r>
            <a:endParaRPr lang="tr-TR" dirty="0">
              <a:latin typeface="+mn-lt"/>
            </a:endParaRPr>
          </a:p>
        </p:txBody>
      </p:sp>
    </p:spTree>
    <p:extLst>
      <p:ext uri="{BB962C8B-B14F-4D97-AF65-F5344CB8AC3E}">
        <p14:creationId xmlns:p14="http://schemas.microsoft.com/office/powerpoint/2010/main" val="1957616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0145B92-5B7F-416F-B239-74E35284F3A4}"/>
              </a:ext>
            </a:extLst>
          </p:cNvPr>
          <p:cNvSpPr>
            <a:spLocks noGrp="1"/>
          </p:cNvSpPr>
          <p:nvPr>
            <p:ph type="title"/>
          </p:nvPr>
        </p:nvSpPr>
        <p:spPr/>
        <p:txBody>
          <a:bodyPr>
            <a:normAutofit/>
          </a:bodyPr>
          <a:lstStyle/>
          <a:p>
            <a:pPr algn="ctr"/>
            <a:r>
              <a:rPr lang="tr-TR" sz="2700" dirty="0">
                <a:solidFill>
                  <a:prstClr val="black"/>
                </a:solidFill>
                <a:latin typeface="+mn-lt"/>
              </a:rPr>
              <a:t>İSTANBUL İL MİLLİ EĞİTİM MÜDÜRLÜĞÜ TERCİH VE YERLEŞTİRME REHBERİ</a:t>
            </a:r>
            <a:br>
              <a:rPr lang="tr-TR" sz="2700" dirty="0">
                <a:solidFill>
                  <a:prstClr val="black"/>
                </a:solidFill>
                <a:latin typeface="+mn-lt"/>
              </a:rPr>
            </a:br>
            <a:r>
              <a:rPr lang="tr-TR" sz="2700" dirty="0">
                <a:solidFill>
                  <a:prstClr val="black"/>
                </a:solidFill>
                <a:latin typeface="+mn-lt"/>
              </a:rPr>
              <a:t>(</a:t>
            </a:r>
            <a:r>
              <a:rPr lang="tr-TR" sz="2700" dirty="0" smtClean="0">
                <a:solidFill>
                  <a:prstClr val="black"/>
                </a:solidFill>
                <a:latin typeface="+mn-lt"/>
              </a:rPr>
              <a:t>2019 </a:t>
            </a:r>
            <a:r>
              <a:rPr lang="tr-TR" sz="2700" dirty="0">
                <a:solidFill>
                  <a:prstClr val="black"/>
                </a:solidFill>
                <a:latin typeface="+mn-lt"/>
              </a:rPr>
              <a:t>LGS TERCİH SÜRECİ)</a:t>
            </a:r>
            <a:endParaRPr lang="tr-TR" sz="2700" dirty="0">
              <a:latin typeface="+mn-lt"/>
            </a:endParaRPr>
          </a:p>
        </p:txBody>
      </p:sp>
      <p:sp>
        <p:nvSpPr>
          <p:cNvPr id="3" name="İçerik Yer Tutucusu 2">
            <a:extLst>
              <a:ext uri="{FF2B5EF4-FFF2-40B4-BE49-F238E27FC236}">
                <a16:creationId xmlns:a16="http://schemas.microsoft.com/office/drawing/2014/main" xmlns="" id="{08497B40-2E40-47BA-8B27-274D5CF4FAE8}"/>
              </a:ext>
            </a:extLst>
          </p:cNvPr>
          <p:cNvSpPr>
            <a:spLocks noGrp="1"/>
          </p:cNvSpPr>
          <p:nvPr>
            <p:ph idx="1"/>
          </p:nvPr>
        </p:nvSpPr>
        <p:spPr/>
        <p:txBody>
          <a:bodyPr/>
          <a:lstStyle/>
          <a:p>
            <a:pPr marL="0" indent="0" algn="ctr">
              <a:buNone/>
            </a:pPr>
            <a:r>
              <a:rPr lang="tr-TR" dirty="0"/>
              <a:t>İLİMİZ GENELİNDE TÜM ORTAÖĞRETİM KURUMLARI BİLGİLERİNE,</a:t>
            </a:r>
          </a:p>
          <a:p>
            <a:pPr marL="0" indent="0" algn="ctr">
              <a:buNone/>
            </a:pPr>
            <a:r>
              <a:rPr lang="tr-TR" dirty="0"/>
              <a:t>İLİMİZ GENELİNDE OLUŞTURULAN TERCİH DANIŞMANLIK MERKEZİ BİLGİLERİNE ÖNCELİKLE İLİMİZ</a:t>
            </a:r>
          </a:p>
          <a:p>
            <a:pPr marL="0" indent="0" algn="ctr">
              <a:buNone/>
            </a:pPr>
            <a:r>
              <a:rPr lang="tr-TR" dirty="0"/>
              <a:t>                             </a:t>
            </a:r>
            <a:r>
              <a:rPr lang="tr-TR" dirty="0">
                <a:hlinkClick r:id="rId2"/>
              </a:rPr>
              <a:t>https://istanbul.meb.gov.tr/</a:t>
            </a:r>
            <a:endParaRPr lang="tr-TR" dirty="0"/>
          </a:p>
          <a:p>
            <a:pPr marL="0" indent="0" algn="ctr">
              <a:buNone/>
            </a:pPr>
            <a:r>
              <a:rPr lang="tr-TR" dirty="0"/>
              <a:t>İNTERNET ADRESİNDEN,</a:t>
            </a:r>
          </a:p>
          <a:p>
            <a:pPr marL="0" indent="0" algn="ctr">
              <a:buNone/>
            </a:pPr>
            <a:r>
              <a:rPr lang="tr-TR" dirty="0" smtClean="0"/>
              <a:t>YEREL </a:t>
            </a:r>
            <a:r>
              <a:rPr lang="tr-TR" dirty="0"/>
              <a:t>OLARAK İSE TÜM İLÇE MİLLİ EĞİTİM MÜDÜRLÜKLERİ İLE İLÇE REHBERLİK VE ARAŞTIRMA MERKEZLERİ MÜDÜRLÜKLERİ,TÜM ORTAOKUL/İMAMA HATİP ORTAOKULU MÜDÜRLÜKLERİ İNTERNET ADRESLERİNDEN ULAŞABİLİRSİNİZ. </a:t>
            </a:r>
          </a:p>
        </p:txBody>
      </p:sp>
    </p:spTree>
    <p:extLst>
      <p:ext uri="{BB962C8B-B14F-4D97-AF65-F5344CB8AC3E}">
        <p14:creationId xmlns:p14="http://schemas.microsoft.com/office/powerpoint/2010/main" val="3241158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E425B47-E189-4162-8E49-8E3F4F0D42C8}"/>
              </a:ext>
            </a:extLst>
          </p:cNvPr>
          <p:cNvSpPr>
            <a:spLocks noGrp="1"/>
          </p:cNvSpPr>
          <p:nvPr>
            <p:ph idx="1"/>
          </p:nvPr>
        </p:nvSpPr>
        <p:spPr/>
        <p:txBody>
          <a:bodyPr/>
          <a:lstStyle/>
          <a:p>
            <a:pPr marL="0" indent="0">
              <a:buNone/>
            </a:pPr>
            <a:r>
              <a:rPr lang="tr-TR" dirty="0"/>
              <a:t>Başvuru işlemlerini;</a:t>
            </a:r>
          </a:p>
          <a:p>
            <a:pPr marL="0" indent="0">
              <a:buNone/>
            </a:pPr>
            <a:endParaRPr lang="tr-TR" dirty="0"/>
          </a:p>
          <a:p>
            <a:pPr marL="0" indent="0" algn="ctr">
              <a:buNone/>
            </a:pPr>
            <a:r>
              <a:rPr lang="tr-TR" dirty="0"/>
              <a:t>Mezun olduğu Ortaokul/İmam Hatip Ortaokulu veya </a:t>
            </a:r>
            <a:r>
              <a:rPr lang="tr-TR" dirty="0" smtClean="0"/>
              <a:t>en </a:t>
            </a:r>
            <a:r>
              <a:rPr lang="tr-TR" dirty="0"/>
              <a:t>yakın herhangi bir Ortaokul/İmam Hatip Ortaokulu Müdürlüğünden başvurularını ONAYLATTIRIP, Okul Müdürlüğü imza ve mühürlü bir örneğini alarak tamamlayacaklardır.</a:t>
            </a:r>
          </a:p>
          <a:p>
            <a:pPr marL="0" indent="0" algn="ctr">
              <a:buNone/>
            </a:pPr>
            <a:r>
              <a:rPr lang="tr-TR" dirty="0"/>
              <a:t>Ortaokul /İmam Hatip Ortaokulu Müdürlükleri </a:t>
            </a:r>
            <a:r>
              <a:rPr lang="tr-TR" dirty="0" smtClean="0"/>
              <a:t>onay </a:t>
            </a:r>
            <a:r>
              <a:rPr lang="tr-TR" dirty="0"/>
              <a:t>işlemlerini ;</a:t>
            </a:r>
          </a:p>
          <a:p>
            <a:pPr marL="0" indent="0" algn="ctr">
              <a:buNone/>
            </a:pPr>
            <a:r>
              <a:rPr lang="tr-TR" b="1" u="sng" dirty="0"/>
              <a:t>öğrenci velisinin okul müdürlüğüne gelerek </a:t>
            </a:r>
            <a:r>
              <a:rPr lang="tr-TR" dirty="0"/>
              <a:t>başvurusu ile tamamlayacaklardır..</a:t>
            </a:r>
          </a:p>
          <a:p>
            <a:pPr marL="0" indent="0">
              <a:buNone/>
            </a:pPr>
            <a:endParaRPr lang="tr-TR" dirty="0"/>
          </a:p>
        </p:txBody>
      </p:sp>
      <p:sp>
        <p:nvSpPr>
          <p:cNvPr id="5" name="Unvan 1">
            <a:extLst>
              <a:ext uri="{FF2B5EF4-FFF2-40B4-BE49-F238E27FC236}">
                <a16:creationId xmlns:a16="http://schemas.microsoft.com/office/drawing/2014/main" xmlns="" id="{FF5CEA8F-22B8-4FA6-8BC7-70F7FE36F78E}"/>
              </a:ext>
            </a:extLst>
          </p:cNvPr>
          <p:cNvSpPr>
            <a:spLocks noGrp="1"/>
          </p:cNvSpPr>
          <p:nvPr>
            <p:ph type="title"/>
          </p:nvPr>
        </p:nvSpPr>
        <p:spPr/>
        <p:txBody>
          <a:bodyPr anchor="t">
            <a:normAutofit fontScale="90000"/>
          </a:bodyPr>
          <a:lstStyle/>
          <a:p>
            <a:pPr algn="ctr"/>
            <a:r>
              <a:rPr lang="tr-TR" sz="3000" b="1" dirty="0"/>
              <a:t>İSTANBUL İL MİLLİ EĞİTİM MÜDÜRLÜĞÜ TERCİH VE YERLEŞTİRME REHBERİ</a:t>
            </a:r>
            <a:r>
              <a:rPr lang="tr-TR" sz="2700" b="1" dirty="0"/>
              <a:t/>
            </a:r>
            <a:br>
              <a:rPr lang="tr-TR" sz="2700" b="1" dirty="0"/>
            </a:br>
            <a:r>
              <a:rPr lang="tr-TR" sz="3000" b="1" dirty="0"/>
              <a:t>(GENEL AÇIKLAMALAR)</a:t>
            </a:r>
            <a:br>
              <a:rPr lang="tr-TR" sz="3000" b="1" dirty="0"/>
            </a:br>
            <a:r>
              <a:rPr lang="tr-TR" b="1" dirty="0"/>
              <a:t/>
            </a:r>
            <a:br>
              <a:rPr lang="tr-TR" b="1" dirty="0"/>
            </a:br>
            <a:endParaRPr lang="tr-TR" dirty="0"/>
          </a:p>
        </p:txBody>
      </p:sp>
    </p:spTree>
    <p:extLst>
      <p:ext uri="{BB962C8B-B14F-4D97-AF65-F5344CB8AC3E}">
        <p14:creationId xmlns:p14="http://schemas.microsoft.com/office/powerpoint/2010/main" val="3632665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p:txBody>
          <a:bodyPr>
            <a:normAutofit/>
          </a:bodyPr>
          <a:lstStyle/>
          <a:p>
            <a:pPr marL="0" indent="0">
              <a:buNone/>
            </a:pPr>
            <a:r>
              <a:rPr lang="tr-TR" dirty="0">
                <a:latin typeface="Verdana" panose="020B0604030504040204" pitchFamily="34" charset="0"/>
                <a:ea typeface="Verdana" panose="020B0604030504040204" pitchFamily="34" charset="0"/>
                <a:cs typeface="Verdana" panose="020B0604030504040204" pitchFamily="34" charset="0"/>
              </a:rPr>
              <a:t>Ortaöğretim kurumlarına yerleştirilme başvurusunda aranan genel şartlar:</a:t>
            </a:r>
          </a:p>
          <a:p>
            <a:pPr marL="0" indent="0">
              <a:buNone/>
            </a:pPr>
            <a:endParaRPr lang="tr-TR" dirty="0"/>
          </a:p>
          <a:p>
            <a:pPr marL="527051" marR="633095" indent="-514350">
              <a:lnSpc>
                <a:spcPct val="100000"/>
              </a:lnSpc>
              <a:spcBef>
                <a:spcPts val="100"/>
              </a:spcBef>
              <a:buFont typeface="+mj-lt"/>
              <a:buAutoNum type="arabicPeriod"/>
              <a:tabLst>
                <a:tab pos="527685" algn="l"/>
                <a:tab pos="528320" algn="l"/>
              </a:tabLst>
            </a:pPr>
            <a:r>
              <a:rPr lang="tr-TR" spc="-385" dirty="0" smtClean="0">
                <a:latin typeface="Verdana"/>
                <a:cs typeface="Verdana"/>
              </a:rPr>
              <a:t>2019–2020 </a:t>
            </a:r>
            <a:r>
              <a:rPr lang="tr-TR" spc="-225" dirty="0">
                <a:latin typeface="Verdana"/>
                <a:cs typeface="Verdana"/>
              </a:rPr>
              <a:t>eğitim-öğretim </a:t>
            </a:r>
            <a:r>
              <a:rPr lang="tr-TR" spc="-190" dirty="0">
                <a:latin typeface="Verdana"/>
                <a:cs typeface="Verdana"/>
              </a:rPr>
              <a:t>yılında </a:t>
            </a:r>
            <a:r>
              <a:rPr lang="tr-TR" spc="-229" dirty="0">
                <a:latin typeface="Verdana"/>
                <a:cs typeface="Verdana"/>
              </a:rPr>
              <a:t>ortaokul </a:t>
            </a:r>
            <a:r>
              <a:rPr lang="tr-TR" spc="-120" dirty="0">
                <a:latin typeface="Verdana"/>
                <a:cs typeface="Verdana"/>
              </a:rPr>
              <a:t>veya </a:t>
            </a:r>
            <a:r>
              <a:rPr lang="tr-TR" spc="-210" dirty="0">
                <a:latin typeface="Verdana"/>
                <a:cs typeface="Verdana"/>
              </a:rPr>
              <a:t>imam hatip       </a:t>
            </a:r>
            <a:r>
              <a:rPr lang="tr-TR" spc="-235" dirty="0">
                <a:latin typeface="Verdana"/>
                <a:cs typeface="Verdana"/>
              </a:rPr>
              <a:t>ortaokulu </a:t>
            </a:r>
            <a:r>
              <a:rPr lang="tr-TR" spc="-195" dirty="0">
                <a:latin typeface="Verdana"/>
                <a:cs typeface="Verdana"/>
              </a:rPr>
              <a:t>8’inci </a:t>
            </a:r>
            <a:r>
              <a:rPr lang="tr-TR" spc="-285" dirty="0">
                <a:latin typeface="Verdana"/>
                <a:cs typeface="Verdana"/>
              </a:rPr>
              <a:t>sınıfını </a:t>
            </a:r>
            <a:r>
              <a:rPr lang="tr-TR" spc="-185" dirty="0">
                <a:latin typeface="Verdana"/>
                <a:cs typeface="Verdana"/>
              </a:rPr>
              <a:t>başarıyla </a:t>
            </a:r>
            <a:r>
              <a:rPr lang="tr-TR" spc="-220" dirty="0" smtClean="0">
                <a:latin typeface="Verdana"/>
                <a:cs typeface="Verdana"/>
              </a:rPr>
              <a:t>tamamlamış </a:t>
            </a:r>
            <a:r>
              <a:rPr lang="tr-TR" spc="-114" dirty="0" smtClean="0">
                <a:latin typeface="Verdana"/>
                <a:cs typeface="Verdana"/>
              </a:rPr>
              <a:t>veya </a:t>
            </a:r>
            <a:r>
              <a:rPr lang="tr-TR" spc="-110" dirty="0">
                <a:latin typeface="Verdana"/>
                <a:cs typeface="Verdana"/>
              </a:rPr>
              <a:t>Açık </a:t>
            </a:r>
            <a:r>
              <a:rPr lang="tr-TR" spc="-215" dirty="0">
                <a:latin typeface="Verdana"/>
                <a:cs typeface="Verdana"/>
              </a:rPr>
              <a:t>Öğretim  </a:t>
            </a:r>
            <a:r>
              <a:rPr lang="tr-TR" spc="-204" dirty="0">
                <a:latin typeface="Verdana"/>
                <a:cs typeface="Verdana"/>
              </a:rPr>
              <a:t>Ortaokulundan </a:t>
            </a:r>
            <a:r>
              <a:rPr lang="tr-TR" spc="-245" dirty="0">
                <a:latin typeface="Verdana"/>
                <a:cs typeface="Verdana"/>
              </a:rPr>
              <a:t>mezun </a:t>
            </a:r>
            <a:r>
              <a:rPr lang="tr-TR" spc="-215" dirty="0">
                <a:latin typeface="Verdana"/>
                <a:cs typeface="Verdana"/>
              </a:rPr>
              <a:t>durumda</a:t>
            </a:r>
            <a:r>
              <a:rPr lang="tr-TR" spc="-25" dirty="0">
                <a:latin typeface="Verdana"/>
                <a:cs typeface="Verdana"/>
              </a:rPr>
              <a:t> </a:t>
            </a:r>
            <a:r>
              <a:rPr lang="tr-TR" spc="-185" dirty="0">
                <a:latin typeface="Verdana"/>
                <a:cs typeface="Verdana"/>
              </a:rPr>
              <a:t>olmak,</a:t>
            </a:r>
            <a:endParaRPr lang="tr-TR" dirty="0">
              <a:latin typeface="Verdana"/>
              <a:cs typeface="Verdana"/>
            </a:endParaRPr>
          </a:p>
          <a:p>
            <a:pPr marL="527051" indent="-514350">
              <a:lnSpc>
                <a:spcPct val="100000"/>
              </a:lnSpc>
              <a:spcBef>
                <a:spcPts val="1180"/>
              </a:spcBef>
              <a:buFont typeface="+mj-lt"/>
              <a:buAutoNum type="arabicPeriod"/>
              <a:tabLst>
                <a:tab pos="527685" algn="l"/>
                <a:tab pos="528320" algn="l"/>
              </a:tabLst>
            </a:pPr>
            <a:r>
              <a:rPr lang="tr-TR" spc="-215" dirty="0">
                <a:latin typeface="Verdana"/>
                <a:cs typeface="Verdana"/>
              </a:rPr>
              <a:t>Sınavla </a:t>
            </a:r>
            <a:r>
              <a:rPr lang="tr-TR" spc="-160" dirty="0">
                <a:latin typeface="Verdana"/>
                <a:cs typeface="Verdana"/>
              </a:rPr>
              <a:t>öğrenci </a:t>
            </a:r>
            <a:r>
              <a:rPr lang="tr-TR" spc="-145" dirty="0">
                <a:latin typeface="Verdana"/>
                <a:cs typeface="Verdana"/>
              </a:rPr>
              <a:t>alan </a:t>
            </a:r>
            <a:r>
              <a:rPr lang="tr-TR" spc="-225" dirty="0">
                <a:latin typeface="Verdana"/>
                <a:cs typeface="Verdana"/>
              </a:rPr>
              <a:t>okullar </a:t>
            </a:r>
            <a:r>
              <a:rPr lang="tr-TR" spc="-160" dirty="0">
                <a:latin typeface="Verdana"/>
                <a:cs typeface="Verdana"/>
              </a:rPr>
              <a:t>için </a:t>
            </a:r>
            <a:r>
              <a:rPr lang="tr-TR" spc="-210" dirty="0">
                <a:latin typeface="Verdana"/>
                <a:cs typeface="Verdana"/>
              </a:rPr>
              <a:t>Merkezi </a:t>
            </a:r>
            <a:r>
              <a:rPr lang="tr-TR" spc="-250" dirty="0">
                <a:latin typeface="Verdana"/>
                <a:cs typeface="Verdana"/>
              </a:rPr>
              <a:t>Sınav </a:t>
            </a:r>
            <a:r>
              <a:rPr lang="tr-TR" spc="-220" dirty="0">
                <a:latin typeface="Verdana"/>
                <a:cs typeface="Verdana"/>
              </a:rPr>
              <a:t>Puanına </a:t>
            </a:r>
            <a:r>
              <a:rPr lang="tr-TR" spc="-200" dirty="0">
                <a:latin typeface="Verdana"/>
                <a:cs typeface="Verdana"/>
              </a:rPr>
              <a:t>sahip</a:t>
            </a:r>
            <a:r>
              <a:rPr lang="tr-TR" spc="265" dirty="0">
                <a:latin typeface="Verdana"/>
                <a:cs typeface="Verdana"/>
              </a:rPr>
              <a:t> </a:t>
            </a:r>
            <a:r>
              <a:rPr lang="tr-TR" spc="-185" dirty="0">
                <a:latin typeface="Verdana"/>
                <a:cs typeface="Verdana"/>
              </a:rPr>
              <a:t>olmak,</a:t>
            </a:r>
            <a:endParaRPr lang="tr-TR" dirty="0">
              <a:latin typeface="Verdana"/>
              <a:cs typeface="Verdana"/>
            </a:endParaRPr>
          </a:p>
          <a:p>
            <a:pPr marL="527051" indent="-514350">
              <a:lnSpc>
                <a:spcPct val="100000"/>
              </a:lnSpc>
              <a:spcBef>
                <a:spcPts val="1175"/>
              </a:spcBef>
              <a:buFont typeface="+mj-lt"/>
              <a:buAutoNum type="arabicPeriod"/>
              <a:tabLst>
                <a:tab pos="527685" algn="l"/>
                <a:tab pos="528320" algn="l"/>
              </a:tabLst>
            </a:pPr>
            <a:r>
              <a:rPr lang="tr-TR" spc="-290" dirty="0">
                <a:latin typeface="Verdana"/>
                <a:cs typeface="Verdana"/>
              </a:rPr>
              <a:t>Başvuru </a:t>
            </a:r>
            <a:r>
              <a:rPr lang="tr-TR" spc="-105" dirty="0">
                <a:latin typeface="Verdana"/>
                <a:cs typeface="Verdana"/>
              </a:rPr>
              <a:t>yapılacak </a:t>
            </a:r>
            <a:r>
              <a:rPr lang="tr-TR" spc="-235" dirty="0">
                <a:latin typeface="Verdana"/>
                <a:cs typeface="Verdana"/>
              </a:rPr>
              <a:t>okulun </a:t>
            </a:r>
            <a:r>
              <a:rPr lang="tr-TR" spc="-210" dirty="0">
                <a:latin typeface="Verdana"/>
                <a:cs typeface="Verdana"/>
              </a:rPr>
              <a:t>kayıt </a:t>
            </a:r>
            <a:r>
              <a:rPr lang="tr-TR" spc="-175" dirty="0">
                <a:latin typeface="Verdana"/>
                <a:cs typeface="Verdana"/>
              </a:rPr>
              <a:t>kabul </a:t>
            </a:r>
            <a:r>
              <a:rPr lang="tr-TR" spc="-270" dirty="0">
                <a:latin typeface="Verdana"/>
                <a:cs typeface="Verdana"/>
              </a:rPr>
              <a:t>şartlarını</a:t>
            </a:r>
            <a:r>
              <a:rPr lang="tr-TR" spc="80" dirty="0">
                <a:latin typeface="Verdana"/>
                <a:cs typeface="Verdana"/>
              </a:rPr>
              <a:t> </a:t>
            </a:r>
            <a:r>
              <a:rPr lang="tr-TR" spc="-220" dirty="0">
                <a:latin typeface="Verdana"/>
                <a:cs typeface="Verdana"/>
              </a:rPr>
              <a:t>taşımak.</a:t>
            </a:r>
            <a:endParaRPr lang="tr-TR" dirty="0">
              <a:latin typeface="Verdana"/>
              <a:cs typeface="Verdana"/>
            </a:endParaRPr>
          </a:p>
          <a:p>
            <a:pPr marL="0" indent="0">
              <a:buNone/>
            </a:pPr>
            <a:endParaRPr lang="tr-TR" dirty="0"/>
          </a:p>
        </p:txBody>
      </p:sp>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(GENEL AÇIKLAMALAR)</a:t>
            </a:r>
            <a:r>
              <a:rPr lang="tr-TR" b="1" dirty="0"/>
              <a:t/>
            </a:r>
            <a:br>
              <a:rPr lang="tr-TR" b="1" dirty="0"/>
            </a:br>
            <a:endParaRPr lang="tr-TR" dirty="0"/>
          </a:p>
        </p:txBody>
      </p:sp>
    </p:spTree>
    <p:extLst>
      <p:ext uri="{BB962C8B-B14F-4D97-AF65-F5344CB8AC3E}">
        <p14:creationId xmlns:p14="http://schemas.microsoft.com/office/powerpoint/2010/main" val="95511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p:txBody>
          <a:bodyPr>
            <a:normAutofit/>
          </a:bodyPr>
          <a:lstStyle/>
          <a:p>
            <a:pPr marL="0" indent="0">
              <a:buNone/>
            </a:pPr>
            <a:r>
              <a:rPr lang="tr-TR" dirty="0"/>
              <a:t>Öğrencilerimiz yaptıkları tercihler doğrultusunda 3 AŞAMALI bir YERLEŞTİRME sürecinden geçeceklerdir:</a:t>
            </a:r>
          </a:p>
          <a:p>
            <a:pPr marL="0" indent="0">
              <a:buNone/>
            </a:pPr>
            <a:endParaRPr lang="tr-TR" dirty="0"/>
          </a:p>
          <a:p>
            <a:pPr marL="514350" indent="-514350">
              <a:buFont typeface="+mj-lt"/>
              <a:buAutoNum type="arabicPeriod"/>
            </a:pPr>
            <a:r>
              <a:rPr lang="tr-TR" dirty="0"/>
              <a:t>YEREL </a:t>
            </a:r>
            <a:r>
              <a:rPr lang="tr-TR" dirty="0" smtClean="0"/>
              <a:t>YERLEŞTİRME</a:t>
            </a:r>
            <a:endParaRPr lang="tr-TR" dirty="0"/>
          </a:p>
          <a:p>
            <a:pPr marL="514350" indent="-514350">
              <a:buFont typeface="+mj-lt"/>
              <a:buAutoNum type="arabicPeriod"/>
            </a:pPr>
            <a:r>
              <a:rPr lang="tr-TR" dirty="0"/>
              <a:t>MERKEZİ YERLEŞTİRME</a:t>
            </a:r>
          </a:p>
          <a:p>
            <a:pPr marL="514350" indent="-514350">
              <a:buFont typeface="+mj-lt"/>
              <a:buAutoNum type="arabicPeriod"/>
            </a:pPr>
            <a:r>
              <a:rPr lang="tr-TR" dirty="0"/>
              <a:t>PANSİYONLU OKULLARA YERLEŞTİRME</a:t>
            </a:r>
          </a:p>
        </p:txBody>
      </p:sp>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a:t>
            </a:r>
            <a:r>
              <a:rPr lang="tr-TR" b="1" dirty="0"/>
              <a:t/>
            </a:r>
            <a:br>
              <a:rPr lang="tr-TR" b="1" dirty="0"/>
            </a:br>
            <a:endParaRPr lang="tr-TR" dirty="0"/>
          </a:p>
        </p:txBody>
      </p:sp>
    </p:spTree>
    <p:extLst>
      <p:ext uri="{BB962C8B-B14F-4D97-AF65-F5344CB8AC3E}">
        <p14:creationId xmlns:p14="http://schemas.microsoft.com/office/powerpoint/2010/main" val="1990213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p:txBody>
          <a:bodyPr>
            <a:normAutofit/>
          </a:bodyPr>
          <a:lstStyle/>
          <a:p>
            <a:pPr marL="0" indent="0">
              <a:buNone/>
            </a:pPr>
            <a:r>
              <a:rPr lang="tr-TR" b="1" dirty="0">
                <a:latin typeface="Verdana" panose="020B0604030504040204" pitchFamily="34" charset="0"/>
                <a:ea typeface="Verdana" panose="020B0604030504040204" pitchFamily="34" charset="0"/>
                <a:cs typeface="Verdana" panose="020B0604030504040204" pitchFamily="34" charset="0"/>
              </a:rPr>
              <a:t>YEREL YERLEŞTİRME;</a:t>
            </a:r>
          </a:p>
          <a:p>
            <a:pPr marL="0" indent="0">
              <a:buNone/>
            </a:pPr>
            <a:r>
              <a:rPr lang="tr-TR" dirty="0">
                <a:latin typeface="Verdana" panose="020B0604030504040204" pitchFamily="34" charset="0"/>
                <a:ea typeface="Verdana" panose="020B0604030504040204" pitchFamily="34" charset="0"/>
                <a:cs typeface="Verdana" panose="020B0604030504040204" pitchFamily="34" charset="0"/>
              </a:rPr>
              <a:t>Ortaöğretim kayıt alanları dikkate alınarak,  </a:t>
            </a:r>
            <a:r>
              <a:rPr lang="tr-TR" u="sng" dirty="0">
                <a:latin typeface="Verdana" panose="020B0604030504040204" pitchFamily="34" charset="0"/>
                <a:ea typeface="Verdana" panose="020B0604030504040204" pitchFamily="34" charset="0"/>
                <a:cs typeface="Verdana" panose="020B0604030504040204" pitchFamily="34" charset="0"/>
              </a:rPr>
              <a:t>öğrencilerin </a:t>
            </a:r>
            <a:r>
              <a:rPr lang="tr-TR" dirty="0">
                <a:latin typeface="Verdana" panose="020B0604030504040204" pitchFamily="34" charset="0"/>
                <a:ea typeface="Verdana" panose="020B0604030504040204" pitchFamily="34" charset="0"/>
                <a:cs typeface="Verdana" panose="020B0604030504040204" pitchFamily="34" charset="0"/>
              </a:rPr>
              <a:t>öncelikle</a:t>
            </a:r>
            <a:r>
              <a:rPr lang="tr-TR" u="sng" dirty="0">
                <a:latin typeface="Verdana" panose="020B0604030504040204" pitchFamily="34" charset="0"/>
                <a:ea typeface="Verdana" panose="020B0604030504040204" pitchFamily="34" charset="0"/>
                <a:cs typeface="Verdana" panose="020B0604030504040204" pitchFamily="34" charset="0"/>
              </a:rPr>
              <a:t> ikamet adresleri</a:t>
            </a:r>
            <a:r>
              <a:rPr lang="tr-TR" dirty="0">
                <a:latin typeface="Verdana" panose="020B0604030504040204" pitchFamily="34" charset="0"/>
                <a:ea typeface="Verdana" panose="020B0604030504040204" pitchFamily="34" charset="0"/>
                <a:cs typeface="Verdana" panose="020B0604030504040204" pitchFamily="34" charset="0"/>
              </a:rPr>
              <a:t> olmak üzere, </a:t>
            </a:r>
          </a:p>
          <a:p>
            <a:pPr>
              <a:buFont typeface="Wingdings" panose="05000000000000000000" pitchFamily="2" charset="2"/>
              <a:buChar char="Ø"/>
            </a:pPr>
            <a:r>
              <a:rPr lang="tr-TR" dirty="0" smtClean="0">
                <a:latin typeface="Verdana" panose="020B0604030504040204" pitchFamily="34" charset="0"/>
                <a:ea typeface="Verdana" panose="020B0604030504040204" pitchFamily="34" charset="0"/>
                <a:cs typeface="Verdana" panose="020B0604030504040204" pitchFamily="34" charset="0"/>
              </a:rPr>
              <a:t>Okul </a:t>
            </a:r>
            <a:r>
              <a:rPr lang="tr-TR" dirty="0">
                <a:latin typeface="Verdana" panose="020B0604030504040204" pitchFamily="34" charset="0"/>
                <a:ea typeface="Verdana" panose="020B0604030504040204" pitchFamily="34" charset="0"/>
                <a:cs typeface="Verdana" panose="020B0604030504040204" pitchFamily="34" charset="0"/>
              </a:rPr>
              <a:t>başarı  puanları, </a:t>
            </a:r>
          </a:p>
          <a:p>
            <a:pPr>
              <a:buFont typeface="Wingdings" panose="05000000000000000000" pitchFamily="2" charset="2"/>
              <a:buChar char="Ø"/>
            </a:pPr>
            <a:r>
              <a:rPr lang="tr-TR" dirty="0" smtClean="0">
                <a:latin typeface="Verdana" panose="020B0604030504040204" pitchFamily="34" charset="0"/>
                <a:ea typeface="Verdana" panose="020B0604030504040204" pitchFamily="34" charset="0"/>
                <a:cs typeface="Verdana" panose="020B0604030504040204" pitchFamily="34" charset="0"/>
              </a:rPr>
              <a:t>Devam-devamsızlık</a:t>
            </a:r>
            <a:endParaRPr lang="tr-TR"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tr-TR" dirty="0">
                <a:latin typeface="Verdana" panose="020B0604030504040204" pitchFamily="34" charset="0"/>
                <a:ea typeface="Verdana" panose="020B0604030504040204" pitchFamily="34" charset="0"/>
                <a:cs typeface="Verdana" panose="020B0604030504040204" pitchFamily="34" charset="0"/>
              </a:rPr>
              <a:t>değerlendirilerek okullara yapılan yerleştirme yöntemidir</a:t>
            </a:r>
            <a:r>
              <a:rPr lang="tr-TR"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tr-TR" dirty="0" smtClean="0">
                <a:latin typeface="Verdana" panose="020B0604030504040204" pitchFamily="34" charset="0"/>
                <a:ea typeface="Verdana" panose="020B0604030504040204" pitchFamily="34" charset="0"/>
                <a:cs typeface="Verdana" panose="020B0604030504040204" pitchFamily="34" charset="0"/>
              </a:rPr>
              <a:t>Değerlendirmede eşitlik olması durumunda sırasıyla; 8’inci, 7’nci ve 6’ncı sınıflardaki yılsonu başarı puanı üstünlüğüne bakılarak yerleştirme yapılır. </a:t>
            </a:r>
            <a:endParaRPr lang="tr-TR"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tr-TR" dirty="0"/>
          </a:p>
        </p:txBody>
      </p:sp>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b="1" dirty="0"/>
              <a:t/>
            </a:r>
            <a:br>
              <a:rPr lang="tr-TR" b="1" dirty="0"/>
            </a:br>
            <a:endParaRPr lang="tr-TR" dirty="0"/>
          </a:p>
        </p:txBody>
      </p:sp>
    </p:spTree>
    <p:extLst>
      <p:ext uri="{BB962C8B-B14F-4D97-AF65-F5344CB8AC3E}">
        <p14:creationId xmlns:p14="http://schemas.microsoft.com/office/powerpoint/2010/main" val="3429658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p:txBody>
          <a:bodyPr>
            <a:normAutofit/>
          </a:bodyPr>
          <a:lstStyle/>
          <a:p>
            <a:pPr marL="0" indent="0">
              <a:buNone/>
            </a:pPr>
            <a:r>
              <a:rPr lang="tr-TR" b="1" dirty="0"/>
              <a:t>ORTA ÖĞRETİM KAYIT ALANI; </a:t>
            </a:r>
          </a:p>
          <a:p>
            <a:pPr marL="0" indent="0">
              <a:buNone/>
            </a:pPr>
            <a:r>
              <a:rPr lang="tr-TR" dirty="0"/>
              <a:t>İl/İlçe merkezlerinde bulunan </a:t>
            </a:r>
            <a:r>
              <a:rPr lang="tr-TR" dirty="0" smtClean="0"/>
              <a:t>ortaöğretim </a:t>
            </a:r>
            <a:r>
              <a:rPr lang="tr-TR" dirty="0"/>
              <a:t>okullarının:</a:t>
            </a:r>
          </a:p>
          <a:p>
            <a:r>
              <a:rPr lang="tr-TR" dirty="0"/>
              <a:t>Okul türleri</a:t>
            </a:r>
          </a:p>
          <a:p>
            <a:r>
              <a:rPr lang="tr-TR" dirty="0"/>
              <a:t>Kontenjanları</a:t>
            </a:r>
          </a:p>
          <a:p>
            <a:r>
              <a:rPr lang="tr-TR" dirty="0"/>
              <a:t>Konumları </a:t>
            </a:r>
          </a:p>
          <a:p>
            <a:pPr marL="0" indent="0">
              <a:buNone/>
            </a:pPr>
            <a:r>
              <a:rPr lang="tr-TR" dirty="0"/>
              <a:t>Dikkate alınarak İl/İlçe Milli Eğitim Müdürlükleri tarafından oluşturulan </a:t>
            </a:r>
            <a:r>
              <a:rPr lang="tr-TR" dirty="0" smtClean="0"/>
              <a:t>eğitim </a:t>
            </a:r>
            <a:r>
              <a:rPr lang="tr-TR" dirty="0"/>
              <a:t>b</a:t>
            </a:r>
            <a:r>
              <a:rPr lang="tr-TR" dirty="0" smtClean="0"/>
              <a:t>ölgelerini </a:t>
            </a:r>
            <a:r>
              <a:rPr lang="tr-TR" dirty="0"/>
              <a:t>ifade etmektedir.</a:t>
            </a:r>
          </a:p>
        </p:txBody>
      </p:sp>
    </p:spTree>
    <p:extLst>
      <p:ext uri="{BB962C8B-B14F-4D97-AF65-F5344CB8AC3E}">
        <p14:creationId xmlns:p14="http://schemas.microsoft.com/office/powerpoint/2010/main" val="451519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CBE6DFC-9830-4DBF-9984-06C1FEE85EE8}"/>
              </a:ext>
            </a:extLst>
          </p:cNvPr>
          <p:cNvSpPr>
            <a:spLocks noGrp="1"/>
          </p:cNvSpPr>
          <p:nvPr>
            <p:ph idx="1"/>
          </p:nvPr>
        </p:nvSpPr>
        <p:spPr>
          <a:xfrm>
            <a:off x="838200" y="1672933"/>
            <a:ext cx="10515600" cy="4511675"/>
          </a:xfrm>
        </p:spPr>
        <p:txBody>
          <a:bodyPr>
            <a:normAutofit/>
          </a:bodyPr>
          <a:lstStyle/>
          <a:p>
            <a:pPr marL="0" indent="0" algn="ctr">
              <a:buNone/>
            </a:pPr>
            <a:r>
              <a:rPr lang="tr-TR" sz="6000" b="1" u="sng" dirty="0"/>
              <a:t>DİKKAT </a:t>
            </a:r>
            <a:r>
              <a:rPr lang="tr-TR" sz="2400" b="1" u="sng" dirty="0"/>
              <a:t> </a:t>
            </a:r>
          </a:p>
          <a:p>
            <a:pPr marL="0" indent="0" algn="ctr">
              <a:buNone/>
            </a:pPr>
            <a:r>
              <a:rPr lang="tr-TR" dirty="0"/>
              <a:t>Merkezi Sınav Puanı ile </a:t>
            </a:r>
            <a:r>
              <a:rPr lang="tr-TR" dirty="0" smtClean="0"/>
              <a:t>ortaöğretim </a:t>
            </a:r>
            <a:r>
              <a:rPr lang="tr-TR" dirty="0"/>
              <a:t>okullarına yerleştirilmek için düzenlenen </a:t>
            </a:r>
            <a:r>
              <a:rPr lang="tr-TR" dirty="0" err="1" smtClean="0"/>
              <a:t>LGS’ye</a:t>
            </a:r>
            <a:r>
              <a:rPr lang="tr-TR" dirty="0" smtClean="0"/>
              <a:t>  </a:t>
            </a:r>
            <a:r>
              <a:rPr lang="tr-TR" b="1" u="sng" dirty="0"/>
              <a:t>KATILAN VEYA KATILMAYAN </a:t>
            </a:r>
            <a:r>
              <a:rPr lang="tr-TR" dirty="0"/>
              <a:t>tüm öğrencilerimizden, örgün eğitim kurumlarına devam etmek isteyenlerin, örgün eğitim kurumlarına yerleştirilebilmesi için  </a:t>
            </a:r>
          </a:p>
          <a:p>
            <a:pPr marL="0" indent="0" algn="ctr">
              <a:buNone/>
            </a:pPr>
            <a:r>
              <a:rPr lang="tr-TR" b="1" u="sng" dirty="0"/>
              <a:t>Yerel Yerleştirme Tercihi </a:t>
            </a:r>
            <a:r>
              <a:rPr lang="tr-TR" dirty="0"/>
              <a:t>yapmaları</a:t>
            </a:r>
          </a:p>
          <a:p>
            <a:pPr marL="0" indent="0" algn="ctr">
              <a:buNone/>
            </a:pPr>
            <a:r>
              <a:rPr lang="tr-TR" dirty="0"/>
              <a:t> </a:t>
            </a:r>
            <a:r>
              <a:rPr lang="tr-TR" sz="6000" b="1" u="sng" dirty="0"/>
              <a:t>ZORUNLUDUR.</a:t>
            </a:r>
          </a:p>
          <a:p>
            <a:pPr marL="0" indent="0" algn="ctr">
              <a:buNone/>
            </a:pPr>
            <a:r>
              <a:rPr lang="tr-TR" sz="2400" b="1" u="sng" dirty="0"/>
              <a:t>Tercih yapmayan öğrenciler Açık Öğretim Kurumlarına Yönlendirileceklerdir.</a:t>
            </a:r>
          </a:p>
          <a:p>
            <a:pPr marL="0" indent="0">
              <a:buNone/>
            </a:pPr>
            <a:endParaRPr lang="tr-TR" dirty="0"/>
          </a:p>
        </p:txBody>
      </p:sp>
      <p:sp>
        <p:nvSpPr>
          <p:cNvPr id="4" name="Unvan 1">
            <a:extLst>
              <a:ext uri="{FF2B5EF4-FFF2-40B4-BE49-F238E27FC236}">
                <a16:creationId xmlns:a16="http://schemas.microsoft.com/office/drawing/2014/main" xmlns="" id="{E08A54C6-FA54-4E29-A662-915BBD48CEE3}"/>
              </a:ext>
            </a:extLst>
          </p:cNvPr>
          <p:cNvSpPr>
            <a:spLocks noGrp="1"/>
          </p:cNvSpPr>
          <p:nvPr>
            <p:ph type="title"/>
          </p:nvPr>
        </p:nvSpPr>
        <p:spPr/>
        <p:txBody>
          <a:bodyPr anchor="t">
            <a:normAutofit fontScale="90000"/>
          </a:bodyPr>
          <a:lstStyle/>
          <a:p>
            <a:pPr algn="ctr"/>
            <a:r>
              <a:rPr lang="tr-TR" sz="3000" b="1" dirty="0">
                <a:solidFill>
                  <a:prstClr val="black"/>
                </a:solidFill>
              </a:rPr>
              <a:t>İSTANBUL İL MİLLİ EĞİTİM MÜDÜRLÜĞÜ TERCİH VE YERLEŞTİRME REHBERİ</a:t>
            </a:r>
            <a:br>
              <a:rPr lang="tr-TR" sz="3000" b="1" dirty="0">
                <a:solidFill>
                  <a:prstClr val="black"/>
                </a:solidFill>
              </a:rPr>
            </a:br>
            <a:r>
              <a:rPr lang="tr-TR" sz="3000" b="1" dirty="0">
                <a:solidFill>
                  <a:prstClr val="black"/>
                </a:solidFill>
              </a:rPr>
              <a:t>(TERCİH SÜRECİ / YEREL YERLEŞTİME)</a:t>
            </a:r>
            <a:r>
              <a:rPr lang="tr-TR" b="1" dirty="0"/>
              <a:t/>
            </a:r>
            <a:br>
              <a:rPr lang="tr-TR" b="1" dirty="0"/>
            </a:br>
            <a:endParaRPr lang="tr-TR" dirty="0"/>
          </a:p>
        </p:txBody>
      </p:sp>
    </p:spTree>
    <p:extLst>
      <p:ext uri="{BB962C8B-B14F-4D97-AF65-F5344CB8AC3E}">
        <p14:creationId xmlns:p14="http://schemas.microsoft.com/office/powerpoint/2010/main" val="633514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722</TotalTime>
  <Words>2154</Words>
  <Application>Microsoft Office PowerPoint</Application>
  <PresentationFormat>Özel</PresentationFormat>
  <Paragraphs>229</Paragraphs>
  <Slides>38</Slides>
  <Notes>2</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Office Teması</vt:lpstr>
      <vt:lpstr>PowerPoint Sunusu</vt:lpstr>
      <vt:lpstr>İSTANBUL İL MİLLİ EĞİTİM MÜDÜRLÜĞÜ TERCİH VE YERLEŞTİRME REHBERİ (GENEL AÇIKLAMALAR) </vt:lpstr>
      <vt:lpstr> </vt:lpstr>
      <vt:lpstr>İSTANBUL İL MİLLİ EĞİTİM MÜDÜRLÜĞÜ TERCİH VE YERLEŞTİRME REHBERİ (GENEL AÇIKLAMALAR)  </vt:lpstr>
      <vt:lpstr>İSTANBUL İL MİLLİ EĞİTİM MÜDÜRLÜĞÜ TERCİH VE YERLEŞTİRME REHBERİ (GENEL AÇIKLAMALAR) </vt:lpstr>
      <vt:lpstr>İSTANBUL İL MİLLİ EĞİTİM MÜDÜRLÜĞÜ TERCİH VE YERLEŞTİRME REHBERİ (TERCİH SÜRECİ)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YEREL YERLEŞTİME) </vt:lpstr>
      <vt:lpstr>İSTANBUL İL MİLLİ EĞİTİM MÜDÜRLÜĞÜ TERCİH VE YERLEŞTİRME REHBERİ (TERCİH SÜRECİ / MERKEZİ YERLEŞTİRME) </vt:lpstr>
      <vt:lpstr>İSTANBUL İL MİLLİ EĞİTİM MÜDÜRLÜĞÜ TERCİH VE YERLEŞTİRME REHBERİ (TERCİH SÜRECİ / MERKEZİ YERLEŞTİRME) </vt:lpstr>
      <vt:lpstr>İSTANBUL İL MİLLİ EĞİTİM MÜDÜRLÜĞÜ TERCİH VE YERLEŞTİRME REHBERİ (TERCİH SÜRECİ / MERKEZİ YERLEŞTİRME) </vt:lpstr>
      <vt:lpstr>İSTANBUL İL MİLLİ EĞİTİM MÜDÜRLÜĞÜ TERCİH VE YERLEŞTİRME REHBERİ (TERCİH SÜRECİ / MERKEZİ YERLEŞTİRME) </vt:lpstr>
      <vt:lpstr>İSTANBUL İL MİLLİ EĞİTİM MÜDÜRLÜĞÜ TERCİH VE YERLEŞTİRME REHBERİ (TERCİH SÜRECİ / MERKEZİ YERLEŞTİRME) </vt:lpstr>
      <vt:lpstr>İSTANBUL İL MİLLİ EĞİTİM MÜDÜRLÜĞÜ TERCİH VE YERLEŞTİRME REHBERİ (TERCİH SÜRECİ / MERKEZİ YERLEŞTİRME) </vt:lpstr>
      <vt:lpstr>İSTANBUL İL MİLLİ EĞİTİM MÜDÜRLÜĞÜ TERCİH VE YERLEŞTİRME REHBERİ (YEREL /PANSİYONLU OKUL/MERKEZİ YERLEŞTİRME) </vt:lpstr>
      <vt:lpstr>İSTANBUL İL MİLLİ EĞİTİM MÜDÜRLÜĞÜ TERCİH VE YERLEŞTİRME REHBERİ (TERCİH SÜRECİ / ÖZEL ÖĞRETİM KURUMLARINA YERLEŞTİRME) </vt:lpstr>
      <vt:lpstr>İSTANBUL İL MİLLİ EĞİTİM MÜDÜRLÜĞÜ TERCİH VE YERLEŞTİRME REHBERİ (TERCİH SÜRECİ / ÖZEL ÖĞRETİM KURUMLARINA YERLEŞTİRME) </vt:lpstr>
      <vt:lpstr>İSTANBUL İL MİLLİ EĞİTİM MÜDÜRLÜĞÜ TERCİH VE YERLEŞTİRME REHBERİ (YERLEŞTİRME İŞLEMLERİ/NAKİL SÜRECİ) </vt:lpstr>
      <vt:lpstr>İSTANBUL İL MİLLİ EĞİTİM MÜDÜRLÜĞÜ TERCİH VE YERLEŞTİRME REHBERİ (YERLEŞTİRME İŞLEMLERİ/NAKİL SÜRECİ) </vt:lpstr>
      <vt:lpstr>İSTANBUL İL MİLLİ EĞİTİM MÜDÜRLÜĞÜ TERCİH VE YERLEŞTİRME REHBERİ (YERLEŞTİRME İŞLEMLERİ/NAKİL SÜRECİ) </vt:lpstr>
      <vt:lpstr>İSTANBUL İL MİLLİ EĞİTİM MÜDÜRLÜĞÜ TERCİH VE YERLEŞTİRME REHBERİ (YERLEŞTİRME İŞLEMLERİ/MESLKİ EĞİTİM MERKEZLERİ TERCİHİ) </vt:lpstr>
      <vt:lpstr>İSTANBUL İL MİLLİ EĞİTİM MÜDÜRLÜĞÜ TERCİH VE YERLEŞTİRME REHBERİ (YERLEŞTİRME İŞLEMLERİ/ÖZEL EĞİTİM İHTİYACI OLAN ÖĞRENCİLER) </vt:lpstr>
      <vt:lpstr>İSTANBUL İL MİLLİ EĞİTİM MÜDÜRLÜĞÜ TERCİH VE YERLEŞTİRME REHBERİ (YERLEŞTİRME İŞLEMLERİ/AÇIK ÖĞRETİM ORTAOKULUNU TAMAMLAYAN ÖĞRENCİLER)</vt:lpstr>
      <vt:lpstr>İSTANBUL İL MİLLİ EĞİTİM MÜDÜRLÜĞÜ TERCİH VE YERLEŞTİRME REHBERİ (YERLEŞTİRME İŞLEMLERİ/HİÇBİR TERCİHİNE YERLEŞEMEYEN/9.SINIF TEKRARINA KALAN ÖĞRENCİLER) </vt:lpstr>
      <vt:lpstr>İSTANBUL İL MİLLİ EĞİTİM MÜDÜRLÜĞÜ TERCİH VE YERLEŞTİRME REHBERİ (YERLEŞTİRME İŞLEMLERİ/AÇIK ÖĞRETİM ORTAOKULUNU TAMAMLAYAN-YURTDIŞINDAN BAŞVURAN ÖĞRENCİLER)</vt:lpstr>
      <vt:lpstr>İSTANBUL İL MİLLİ EĞİTİM MÜDÜRLÜĞÜ TERCİH VE YERLEŞTİRME REHBERİ (KAYIT İŞLEMLERİ)</vt:lpstr>
      <vt:lpstr>İSTANBUL İL MİLLİ EĞİTİM MÜDÜRLÜĞÜ TERCİH VE YERLEŞTİRME REHBERİ (YERLEŞTİRME SONUÇ AÇIKLAMALARI)</vt:lpstr>
      <vt:lpstr>TERCİH İŞLEMLERİNDE DİKKAT EDİLECEK HUSUSLAR</vt:lpstr>
      <vt:lpstr>İSTANBUL İL MİLLİ EĞİTİM MÜDÜRLÜĞÜ TERCİH VE YERLEŞTİRME REHBERİ (2019 LGS TERCİH SÜRECİ)</vt:lpstr>
      <vt:lpstr>İSTANBUL İL MİLLİ EĞİTİM MÜDÜRLÜĞÜ TERCİH VE YERLEŞTİRME REHBERİ (2019 LGS TERCİH SÜRECİ)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ORTAÖĞRETİME GEÇİŞ  TERCİH VE YERLEŞTİRME REHBERİ</dc:title>
  <dc:creator>Osman YILMAZ</dc:creator>
  <cp:lastModifiedBy>AYŞE</cp:lastModifiedBy>
  <cp:revision>75</cp:revision>
  <dcterms:created xsi:type="dcterms:W3CDTF">2018-07-04T18:56:44Z</dcterms:created>
  <dcterms:modified xsi:type="dcterms:W3CDTF">2019-06-27T21:30:13Z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2018-07-03T00:00:00Z</vt:filetime>
  </property>
  <property fmtid="{D5CDD505-2E9C-101B-9397-08002B2CF9AE}" pid="3" name="Creator">
    <vt:lpwstr>Microsoft® PowerPoint® 2016</vt:lpwstr>
  </property>
  <property fmtid="{D5CDD505-2E9C-101B-9397-08002B2CF9AE}" pid="4" name="LastSaved">
    <vt:filetime>2018-07-04T00:00:00Z</vt:filetime>
  </property>
</Properties>
</file>