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8" r:id="rId2"/>
    <p:sldId id="274" r:id="rId3"/>
    <p:sldId id="269" r:id="rId4"/>
    <p:sldId id="270" r:id="rId5"/>
    <p:sldId id="259" r:id="rId6"/>
    <p:sldId id="260" r:id="rId7"/>
    <p:sldId id="261" r:id="rId8"/>
    <p:sldId id="262" r:id="rId9"/>
    <p:sldId id="265" r:id="rId10"/>
    <p:sldId id="267" r:id="rId11"/>
    <p:sldId id="268" r:id="rId12"/>
    <p:sldId id="272" r:id="rId13"/>
    <p:sldId id="266" r:id="rId14"/>
    <p:sldId id="263" r:id="rId15"/>
    <p:sldId id="264" r:id="rId16"/>
    <p:sldId id="273" r:id="rId17"/>
  </p:sldIdLst>
  <p:sldSz cx="9144000" cy="6858000" type="screen4x3"/>
  <p:notesSz cx="6858000" cy="99472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2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364"/>
          </a:xfrm>
          <a:prstGeom prst="rect">
            <a:avLst/>
          </a:prstGeom>
        </p:spPr>
        <p:txBody>
          <a:bodyPr vert="horz" lIns="91879" tIns="45939" rIns="91879" bIns="45939" rtlCol="0"/>
          <a:lstStyle>
            <a:lvl1pPr algn="l">
              <a:defRPr sz="1200"/>
            </a:lvl1pPr>
          </a:lstStyle>
          <a:p>
            <a:endParaRPr lang="tr-TR"/>
          </a:p>
        </p:txBody>
      </p:sp>
      <p:sp>
        <p:nvSpPr>
          <p:cNvPr id="3" name="Veri Yer Tutucusu 2"/>
          <p:cNvSpPr>
            <a:spLocks noGrp="1"/>
          </p:cNvSpPr>
          <p:nvPr>
            <p:ph type="dt" idx="1"/>
          </p:nvPr>
        </p:nvSpPr>
        <p:spPr>
          <a:xfrm>
            <a:off x="3884614" y="0"/>
            <a:ext cx="2971800" cy="497364"/>
          </a:xfrm>
          <a:prstGeom prst="rect">
            <a:avLst/>
          </a:prstGeom>
        </p:spPr>
        <p:txBody>
          <a:bodyPr vert="horz" lIns="91879" tIns="45939" rIns="91879" bIns="45939" rtlCol="0"/>
          <a:lstStyle>
            <a:lvl1pPr algn="r">
              <a:defRPr sz="1200"/>
            </a:lvl1pPr>
          </a:lstStyle>
          <a:p>
            <a:fld id="{FA761519-FCB4-4392-B7AE-9B2CF73F00EB}" type="datetimeFigureOut">
              <a:rPr lang="tr-TR" smtClean="0"/>
              <a:t>8.9.2020</a:t>
            </a:fld>
            <a:endParaRPr lang="tr-TR"/>
          </a:p>
        </p:txBody>
      </p:sp>
      <p:sp>
        <p:nvSpPr>
          <p:cNvPr id="4" name="Slayt Görüntüsü Yer Tutucusu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1879" tIns="45939" rIns="91879" bIns="45939" rtlCol="0" anchor="ctr"/>
          <a:lstStyle/>
          <a:p>
            <a:endParaRPr lang="tr-TR"/>
          </a:p>
        </p:txBody>
      </p:sp>
      <p:sp>
        <p:nvSpPr>
          <p:cNvPr id="5" name="Not Yer Tutucusu 4"/>
          <p:cNvSpPr>
            <a:spLocks noGrp="1"/>
          </p:cNvSpPr>
          <p:nvPr>
            <p:ph type="body" sz="quarter" idx="3"/>
          </p:nvPr>
        </p:nvSpPr>
        <p:spPr>
          <a:xfrm>
            <a:off x="685801" y="4724956"/>
            <a:ext cx="5486400" cy="4476274"/>
          </a:xfrm>
          <a:prstGeom prst="rect">
            <a:avLst/>
          </a:prstGeom>
        </p:spPr>
        <p:txBody>
          <a:bodyPr vert="horz" lIns="91879" tIns="45939" rIns="91879" bIns="45939"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8184"/>
            <a:ext cx="2971800" cy="497364"/>
          </a:xfrm>
          <a:prstGeom prst="rect">
            <a:avLst/>
          </a:prstGeom>
        </p:spPr>
        <p:txBody>
          <a:bodyPr vert="horz" lIns="91879" tIns="45939" rIns="91879" bIns="45939"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4" y="9448184"/>
            <a:ext cx="2971800" cy="497364"/>
          </a:xfrm>
          <a:prstGeom prst="rect">
            <a:avLst/>
          </a:prstGeom>
        </p:spPr>
        <p:txBody>
          <a:bodyPr vert="horz" lIns="91879" tIns="45939" rIns="91879" bIns="45939" rtlCol="0" anchor="b"/>
          <a:lstStyle>
            <a:lvl1pPr algn="r">
              <a:defRPr sz="1200"/>
            </a:lvl1pPr>
          </a:lstStyle>
          <a:p>
            <a:fld id="{9F544780-8839-4556-83E0-B02FFF09097E}" type="slidenum">
              <a:rPr lang="tr-TR" smtClean="0"/>
              <a:t>‹#›</a:t>
            </a:fld>
            <a:endParaRPr lang="tr-TR"/>
          </a:p>
        </p:txBody>
      </p:sp>
    </p:spTree>
    <p:extLst>
      <p:ext uri="{BB962C8B-B14F-4D97-AF65-F5344CB8AC3E}">
        <p14:creationId xmlns:p14="http://schemas.microsoft.com/office/powerpoint/2010/main" val="2782633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49AEE89-1BBC-4F21-B55F-30F8C570526A}" type="datetime1">
              <a:rPr lang="tr-TR" smtClean="0"/>
              <a:t>8.9.2020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436EE2-B13A-4F96-90D6-CC29A7E6B992}" type="slidenum">
              <a:rPr lang="tr-TR" smtClean="0"/>
              <a:t>‹#›</a:t>
            </a:fld>
            <a:endParaRPr lang="tr-TR"/>
          </a:p>
        </p:txBody>
      </p:sp>
    </p:spTree>
    <p:extLst>
      <p:ext uri="{BB962C8B-B14F-4D97-AF65-F5344CB8AC3E}">
        <p14:creationId xmlns:p14="http://schemas.microsoft.com/office/powerpoint/2010/main" val="3876892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8308D3B-DD38-4363-9CA2-8B7928A3015F}" type="datetime1">
              <a:rPr lang="tr-TR" smtClean="0"/>
              <a:t>8.9.2020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436EE2-B13A-4F96-90D6-CC29A7E6B992}" type="slidenum">
              <a:rPr lang="tr-TR" smtClean="0"/>
              <a:t>‹#›</a:t>
            </a:fld>
            <a:endParaRPr lang="tr-TR"/>
          </a:p>
        </p:txBody>
      </p:sp>
    </p:spTree>
    <p:extLst>
      <p:ext uri="{BB962C8B-B14F-4D97-AF65-F5344CB8AC3E}">
        <p14:creationId xmlns:p14="http://schemas.microsoft.com/office/powerpoint/2010/main" val="3606308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0FEFBF-2E22-428E-B9BF-0778003B5064}" type="datetime1">
              <a:rPr lang="tr-TR" smtClean="0"/>
              <a:t>8.9.2020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436EE2-B13A-4F96-90D6-CC29A7E6B992}" type="slidenum">
              <a:rPr lang="tr-TR" smtClean="0"/>
              <a:t>‹#›</a:t>
            </a:fld>
            <a:endParaRPr lang="tr-TR"/>
          </a:p>
        </p:txBody>
      </p:sp>
    </p:spTree>
    <p:extLst>
      <p:ext uri="{BB962C8B-B14F-4D97-AF65-F5344CB8AC3E}">
        <p14:creationId xmlns:p14="http://schemas.microsoft.com/office/powerpoint/2010/main" val="2624746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18C70B-4CA5-4C7E-8682-0E8D2D1F091D}" type="datetime1">
              <a:rPr lang="tr-TR" smtClean="0"/>
              <a:t>8.9.2020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436EE2-B13A-4F96-90D6-CC29A7E6B992}" type="slidenum">
              <a:rPr lang="tr-TR" smtClean="0"/>
              <a:t>‹#›</a:t>
            </a:fld>
            <a:endParaRPr lang="tr-TR"/>
          </a:p>
        </p:txBody>
      </p:sp>
    </p:spTree>
    <p:extLst>
      <p:ext uri="{BB962C8B-B14F-4D97-AF65-F5344CB8AC3E}">
        <p14:creationId xmlns:p14="http://schemas.microsoft.com/office/powerpoint/2010/main" val="2700692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79E279E-0E13-4A37-B519-C5BF91EE1223}" type="datetime1">
              <a:rPr lang="tr-TR" smtClean="0"/>
              <a:t>8.9.2020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436EE2-B13A-4F96-90D6-CC29A7E6B992}" type="slidenum">
              <a:rPr lang="tr-TR" smtClean="0"/>
              <a:t>‹#›</a:t>
            </a:fld>
            <a:endParaRPr lang="tr-TR"/>
          </a:p>
        </p:txBody>
      </p:sp>
    </p:spTree>
    <p:extLst>
      <p:ext uri="{BB962C8B-B14F-4D97-AF65-F5344CB8AC3E}">
        <p14:creationId xmlns:p14="http://schemas.microsoft.com/office/powerpoint/2010/main" val="3286522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16EA167-3EBE-4CEA-9C89-0BBF01C42635}" type="datetime1">
              <a:rPr lang="tr-TR" smtClean="0"/>
              <a:t>8.9.2020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436EE2-B13A-4F96-90D6-CC29A7E6B992}" type="slidenum">
              <a:rPr lang="tr-TR" smtClean="0"/>
              <a:t>‹#›</a:t>
            </a:fld>
            <a:endParaRPr lang="tr-TR"/>
          </a:p>
        </p:txBody>
      </p:sp>
    </p:spTree>
    <p:extLst>
      <p:ext uri="{BB962C8B-B14F-4D97-AF65-F5344CB8AC3E}">
        <p14:creationId xmlns:p14="http://schemas.microsoft.com/office/powerpoint/2010/main" val="1464738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83B2B37-48B9-4F0E-A0A8-BEEEFD3C498A}" type="datetime1">
              <a:rPr lang="tr-TR" smtClean="0"/>
              <a:t>8.9.2020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2436EE2-B13A-4F96-90D6-CC29A7E6B992}" type="slidenum">
              <a:rPr lang="tr-TR" smtClean="0"/>
              <a:t>‹#›</a:t>
            </a:fld>
            <a:endParaRPr lang="tr-TR"/>
          </a:p>
        </p:txBody>
      </p:sp>
    </p:spTree>
    <p:extLst>
      <p:ext uri="{BB962C8B-B14F-4D97-AF65-F5344CB8AC3E}">
        <p14:creationId xmlns:p14="http://schemas.microsoft.com/office/powerpoint/2010/main" val="3498245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A357A1E-C4D4-4215-BC51-6C1DB5F10806}" type="datetime1">
              <a:rPr lang="tr-TR" smtClean="0"/>
              <a:t>8.9.2020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2436EE2-B13A-4F96-90D6-CC29A7E6B992}" type="slidenum">
              <a:rPr lang="tr-TR" smtClean="0"/>
              <a:t>‹#›</a:t>
            </a:fld>
            <a:endParaRPr lang="tr-TR"/>
          </a:p>
        </p:txBody>
      </p:sp>
    </p:spTree>
    <p:extLst>
      <p:ext uri="{BB962C8B-B14F-4D97-AF65-F5344CB8AC3E}">
        <p14:creationId xmlns:p14="http://schemas.microsoft.com/office/powerpoint/2010/main" val="3289526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A16D7E2-EFE9-4E0D-B9AD-814CB8B5779C}" type="datetime1">
              <a:rPr lang="tr-TR" smtClean="0"/>
              <a:t>8.9.2020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2436EE2-B13A-4F96-90D6-CC29A7E6B992}" type="slidenum">
              <a:rPr lang="tr-TR" smtClean="0"/>
              <a:t>‹#›</a:t>
            </a:fld>
            <a:endParaRPr lang="tr-TR"/>
          </a:p>
        </p:txBody>
      </p:sp>
    </p:spTree>
    <p:extLst>
      <p:ext uri="{BB962C8B-B14F-4D97-AF65-F5344CB8AC3E}">
        <p14:creationId xmlns:p14="http://schemas.microsoft.com/office/powerpoint/2010/main" val="3193928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67771CC-A2A5-4B3B-A3A1-D4A720865DDA}" type="datetime1">
              <a:rPr lang="tr-TR" smtClean="0"/>
              <a:t>8.9.2020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436EE2-B13A-4F96-90D6-CC29A7E6B992}" type="slidenum">
              <a:rPr lang="tr-TR" smtClean="0"/>
              <a:t>‹#›</a:t>
            </a:fld>
            <a:endParaRPr lang="tr-TR"/>
          </a:p>
        </p:txBody>
      </p:sp>
    </p:spTree>
    <p:extLst>
      <p:ext uri="{BB962C8B-B14F-4D97-AF65-F5344CB8AC3E}">
        <p14:creationId xmlns:p14="http://schemas.microsoft.com/office/powerpoint/2010/main" val="190150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EF5244-D886-4C6A-A79C-2B1207C7284F}" type="datetime1">
              <a:rPr lang="tr-TR" smtClean="0"/>
              <a:t>8.9.2020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436EE2-B13A-4F96-90D6-CC29A7E6B992}" type="slidenum">
              <a:rPr lang="tr-TR" smtClean="0"/>
              <a:t>‹#›</a:t>
            </a:fld>
            <a:endParaRPr lang="tr-TR"/>
          </a:p>
        </p:txBody>
      </p:sp>
    </p:spTree>
    <p:extLst>
      <p:ext uri="{BB962C8B-B14F-4D97-AF65-F5344CB8AC3E}">
        <p14:creationId xmlns:p14="http://schemas.microsoft.com/office/powerpoint/2010/main" val="1396060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A4F8AA-4858-4931-84C7-1C9C058CC91B}" type="datetime1">
              <a:rPr lang="tr-TR" smtClean="0"/>
              <a:t>8.9.2020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436EE2-B13A-4F96-90D6-CC29A7E6B992}" type="slidenum">
              <a:rPr lang="tr-TR" smtClean="0"/>
              <a:t>‹#›</a:t>
            </a:fld>
            <a:endParaRPr lang="tr-TR"/>
          </a:p>
        </p:txBody>
      </p:sp>
    </p:spTree>
    <p:extLst>
      <p:ext uri="{BB962C8B-B14F-4D97-AF65-F5344CB8AC3E}">
        <p14:creationId xmlns:p14="http://schemas.microsoft.com/office/powerpoint/2010/main" val="2078551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ngellirehberi.tsd.org.tr/" TargetMode="External"/><Relationship Id="rId2" Type="http://schemas.openxmlformats.org/officeDocument/2006/relationships/hyperlink" Target="https://www.ailevecalisma.gov.tr/eyhgm/yayin-kaynak/" TargetMode="External"/><Relationship Id="rId1" Type="http://schemas.openxmlformats.org/officeDocument/2006/relationships/slideLayout" Target="../slideLayouts/slideLayout2.xml"/><Relationship Id="rId5" Type="http://schemas.openxmlformats.org/officeDocument/2006/relationships/hyperlink" Target="http://www.sosyalhizmetuzmani.org/" TargetMode="External"/><Relationship Id="rId4" Type="http://schemas.openxmlformats.org/officeDocument/2006/relationships/hyperlink" Target="http://www.sahimsen.org/engelli-haklari-bilgilendirme-sayfas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282154"/>
          </a:xfrm>
        </p:spPr>
        <p:txBody>
          <a:bodyPr>
            <a:normAutofit/>
          </a:bodyPr>
          <a:lstStyle/>
          <a:p>
            <a:r>
              <a:rPr lang="tr-TR" sz="2000" b="1" kern="1800" dirty="0">
                <a:solidFill>
                  <a:prstClr val="black"/>
                </a:solidFill>
                <a:latin typeface="Times New Roman" panose="02020603050405020304" pitchFamily="18" charset="0"/>
                <a:ea typeface="Times New Roman"/>
                <a:cs typeface="Times New Roman" panose="02020603050405020304" pitchFamily="18" charset="0"/>
              </a:rPr>
              <a:t>Ümraniye Rehberlik ve Araştırma Merkezi</a:t>
            </a:r>
            <a:br>
              <a:rPr lang="tr-TR" sz="2000" b="1" kern="1800" dirty="0">
                <a:solidFill>
                  <a:prstClr val="black"/>
                </a:solidFill>
                <a:latin typeface="Times New Roman" panose="02020603050405020304" pitchFamily="18" charset="0"/>
                <a:ea typeface="Times New Roman"/>
                <a:cs typeface="Times New Roman" panose="02020603050405020304" pitchFamily="18" charset="0"/>
              </a:rPr>
            </a:br>
            <a:r>
              <a:rPr lang="tr-TR" sz="1800" dirty="0">
                <a:solidFill>
                  <a:prstClr val="black"/>
                </a:solidFill>
                <a:latin typeface="Times New Roman"/>
                <a:ea typeface="Times New Roman"/>
                <a:cs typeface="Times New Roman"/>
              </a:rPr>
              <a:t>Adres: </a:t>
            </a:r>
            <a:r>
              <a:rPr lang="tr-TR" sz="1800" dirty="0" err="1">
                <a:solidFill>
                  <a:prstClr val="black"/>
                </a:solidFill>
                <a:latin typeface="Times New Roman"/>
                <a:ea typeface="Times New Roman"/>
                <a:cs typeface="Times New Roman"/>
              </a:rPr>
              <a:t>Yamanevler</a:t>
            </a:r>
            <a:r>
              <a:rPr lang="tr-TR" sz="1800" dirty="0">
                <a:solidFill>
                  <a:prstClr val="black"/>
                </a:solidFill>
                <a:latin typeface="Times New Roman"/>
                <a:ea typeface="Times New Roman"/>
                <a:cs typeface="Times New Roman"/>
              </a:rPr>
              <a:t> Mah. Alemdağ Cad. No:163 Ümraniye İstanbul </a:t>
            </a:r>
            <a:br>
              <a:rPr lang="tr-TR" sz="1800" dirty="0">
                <a:solidFill>
                  <a:prstClr val="black"/>
                </a:solidFill>
                <a:latin typeface="Times New Roman"/>
                <a:ea typeface="Times New Roman"/>
                <a:cs typeface="Times New Roman"/>
              </a:rPr>
            </a:br>
            <a:r>
              <a:rPr lang="tr-TR" sz="1800" dirty="0">
                <a:solidFill>
                  <a:prstClr val="black"/>
                </a:solidFill>
                <a:latin typeface="Times New Roman"/>
                <a:ea typeface="Times New Roman"/>
                <a:cs typeface="Times New Roman"/>
              </a:rPr>
              <a:t>Telefon: (216)5081137</a:t>
            </a:r>
            <a:br>
              <a:rPr lang="tr-TR" sz="1800" dirty="0">
                <a:solidFill>
                  <a:prstClr val="black"/>
                </a:solidFill>
                <a:latin typeface="Times New Roman"/>
                <a:ea typeface="Times New Roman"/>
                <a:cs typeface="Times New Roman"/>
              </a:rPr>
            </a:br>
            <a:endParaRPr lang="tr-TR" sz="2000" dirty="0"/>
          </a:p>
        </p:txBody>
      </p:sp>
      <p:sp>
        <p:nvSpPr>
          <p:cNvPr id="3" name="İçerik Yer Tutucusu 2"/>
          <p:cNvSpPr>
            <a:spLocks noGrp="1"/>
          </p:cNvSpPr>
          <p:nvPr>
            <p:ph idx="1"/>
          </p:nvPr>
        </p:nvSpPr>
        <p:spPr>
          <a:xfrm>
            <a:off x="457200" y="1628800"/>
            <a:ext cx="8229600" cy="4032449"/>
          </a:xfrm>
        </p:spPr>
        <p:txBody>
          <a:bodyPr>
            <a:noAutofit/>
          </a:bodyPr>
          <a:lstStyle/>
          <a:p>
            <a:pPr marL="0" indent="0">
              <a:lnSpc>
                <a:spcPct val="115000"/>
              </a:lnSpc>
              <a:spcAft>
                <a:spcPts val="1000"/>
              </a:spcAft>
              <a:buNone/>
            </a:pPr>
            <a:r>
              <a:rPr lang="tr-TR" sz="2000" b="1" kern="1800" dirty="0" smtClean="0">
                <a:solidFill>
                  <a:prstClr val="black"/>
                </a:solidFill>
                <a:latin typeface="Times New Roman" panose="02020603050405020304" pitchFamily="18" charset="0"/>
                <a:ea typeface="Times New Roman"/>
                <a:cs typeface="Times New Roman" panose="02020603050405020304" pitchFamily="18" charset="0"/>
              </a:rPr>
              <a:t>     Sosyal </a:t>
            </a:r>
            <a:r>
              <a:rPr lang="tr-TR" sz="2000" b="1" kern="1800" dirty="0">
                <a:solidFill>
                  <a:prstClr val="black"/>
                </a:solidFill>
                <a:latin typeface="Times New Roman" panose="02020603050405020304" pitchFamily="18" charset="0"/>
                <a:ea typeface="Times New Roman"/>
                <a:cs typeface="Times New Roman" panose="02020603050405020304" pitchFamily="18" charset="0"/>
              </a:rPr>
              <a:t>Çalışmacı</a:t>
            </a:r>
            <a:endParaRPr lang="tr-TR" sz="1800" dirty="0" smtClean="0">
              <a:latin typeface="Times New Roman"/>
              <a:ea typeface="Times New Roman"/>
              <a:cs typeface="Times New Roman"/>
            </a:endParaRPr>
          </a:p>
          <a:p>
            <a:pPr>
              <a:lnSpc>
                <a:spcPct val="115000"/>
              </a:lnSpc>
              <a:spcAft>
                <a:spcPts val="1000"/>
              </a:spcAft>
            </a:pPr>
            <a:r>
              <a:rPr lang="tr-TR" sz="1800" dirty="0" smtClean="0">
                <a:latin typeface="Times New Roman"/>
                <a:ea typeface="Times New Roman"/>
                <a:cs typeface="Times New Roman"/>
              </a:rPr>
              <a:t>Sosyal </a:t>
            </a:r>
            <a:r>
              <a:rPr lang="tr-TR" sz="1800" dirty="0">
                <a:latin typeface="Times New Roman"/>
                <a:ea typeface="Times New Roman"/>
                <a:cs typeface="Times New Roman"/>
              </a:rPr>
              <a:t>hizmet kişi ve ailelerin kendi bünye ve çevre şartlarından doğan ya da kontrolleri dışında oluşan maddi, manevi ve sosyal yoksunlukların giderilmesine ve ihtiyaçlarının karşılanmasına, sosyal sorunların önlenmesi ve çözümlenmesine yardımcı olunması ve hayat standartlarının iyileştirilmesi ve yükseltilmesini amaçlayan sistemli ve programlı hizmetler bütünüdür.</a:t>
            </a:r>
          </a:p>
          <a:p>
            <a:pPr>
              <a:lnSpc>
                <a:spcPct val="115000"/>
              </a:lnSpc>
              <a:spcAft>
                <a:spcPts val="1000"/>
              </a:spcAft>
            </a:pPr>
            <a:r>
              <a:rPr lang="tr-TR" sz="1800" dirty="0" smtClean="0">
                <a:latin typeface="Times New Roman"/>
                <a:ea typeface="Times New Roman"/>
                <a:cs typeface="Times New Roman"/>
              </a:rPr>
              <a:t>Sosyal Çalışmacı, Engelli bireyler ve  aile üyelerinin </a:t>
            </a:r>
            <a:r>
              <a:rPr lang="tr-TR" sz="1800" dirty="0">
                <a:latin typeface="Times New Roman"/>
                <a:ea typeface="Times New Roman"/>
                <a:cs typeface="Times New Roman"/>
              </a:rPr>
              <a:t>içinde bulundukları toplum koşullarına uymalarının sağlanması ve toplum kaynaklarından yararlanma konusunda bilgi sahibi olmaları, aile üyeleri içinde özel bakım ve yardıma ihtiyaç duyan bireylerinin sorunlarının giderilmesinde yardımcı olunması gibi yönleri kapsar</a:t>
            </a:r>
            <a:r>
              <a:rPr lang="tr-TR" sz="1800" dirty="0" smtClean="0">
                <a:latin typeface="Times New Roman"/>
                <a:ea typeface="Times New Roman"/>
                <a:cs typeface="Times New Roman"/>
              </a:rPr>
              <a:t>.</a:t>
            </a:r>
            <a:r>
              <a:rPr lang="tr-TR" sz="1800" dirty="0" smtClean="0">
                <a:solidFill>
                  <a:prstClr val="black"/>
                </a:solidFill>
                <a:latin typeface="Times New Roman"/>
                <a:ea typeface="Times New Roman"/>
              </a:rPr>
              <a:t> </a:t>
            </a:r>
            <a:endParaRPr lang="tr-TR" sz="1800" dirty="0">
              <a:solidFill>
                <a:prstClr val="black"/>
              </a:solidFill>
            </a:endParaRPr>
          </a:p>
          <a:p>
            <a:pPr>
              <a:lnSpc>
                <a:spcPct val="115000"/>
              </a:lnSpc>
              <a:spcAft>
                <a:spcPts val="1000"/>
              </a:spcAft>
            </a:pPr>
            <a:endParaRPr lang="tr-TR" sz="1600" dirty="0">
              <a:ea typeface="Calibri"/>
              <a:cs typeface="Times New Roman"/>
            </a:endParaRPr>
          </a:p>
        </p:txBody>
      </p:sp>
      <p:sp>
        <p:nvSpPr>
          <p:cNvPr id="4" name="Slayt Numarası Yer Tutucusu 3"/>
          <p:cNvSpPr>
            <a:spLocks noGrp="1"/>
          </p:cNvSpPr>
          <p:nvPr>
            <p:ph type="sldNum" sz="quarter" idx="12"/>
          </p:nvPr>
        </p:nvSpPr>
        <p:spPr/>
        <p:txBody>
          <a:bodyPr/>
          <a:lstStyle/>
          <a:p>
            <a:fld id="{C2436EE2-B13A-4F96-90D6-CC29A7E6B992}" type="slidenum">
              <a:rPr lang="tr-TR" smtClean="0"/>
              <a:t>1</a:t>
            </a:fld>
            <a:endParaRPr lang="tr-TR"/>
          </a:p>
        </p:txBody>
      </p:sp>
    </p:spTree>
    <p:extLst>
      <p:ext uri="{BB962C8B-B14F-4D97-AF65-F5344CB8AC3E}">
        <p14:creationId xmlns:p14="http://schemas.microsoft.com/office/powerpoint/2010/main" val="1124815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04664"/>
            <a:ext cx="8229600" cy="792088"/>
          </a:xfrm>
        </p:spPr>
        <p:txBody>
          <a:bodyPr>
            <a:normAutofit fontScale="90000"/>
          </a:bodyPr>
          <a:lstStyle/>
          <a:p>
            <a:pPr>
              <a:lnSpc>
                <a:spcPct val="115000"/>
              </a:lnSpc>
              <a:spcAft>
                <a:spcPts val="0"/>
              </a:spcAft>
            </a:pPr>
            <a:r>
              <a:rPr lang="tr-TR" sz="2000" b="1" dirty="0" smtClean="0">
                <a:solidFill>
                  <a:prstClr val="black"/>
                </a:solidFill>
                <a:latin typeface="Times New Roman"/>
                <a:ea typeface="Times New Roman"/>
                <a:cs typeface="Times New Roman"/>
              </a:rPr>
              <a:t>ENGELLİ HAKLARI -1</a:t>
            </a:r>
            <a:r>
              <a:rPr lang="tr-TR" sz="2000" b="1" dirty="0">
                <a:solidFill>
                  <a:prstClr val="black"/>
                </a:solidFill>
                <a:latin typeface="Times New Roman"/>
                <a:ea typeface="Times New Roman"/>
                <a:cs typeface="Times New Roman"/>
              </a:rPr>
              <a:t/>
            </a:r>
            <a:br>
              <a:rPr lang="tr-TR" sz="2000" b="1" dirty="0">
                <a:solidFill>
                  <a:prstClr val="black"/>
                </a:solidFill>
                <a:latin typeface="Times New Roman"/>
                <a:ea typeface="Times New Roman"/>
                <a:cs typeface="Times New Roman"/>
              </a:rPr>
            </a:br>
            <a:endParaRPr lang="tr-TR" sz="2000" dirty="0">
              <a:latin typeface="Times New Roman"/>
              <a:ea typeface="Times New Roman"/>
              <a:cs typeface="Times New Roman"/>
            </a:endParaRPr>
          </a:p>
        </p:txBody>
      </p:sp>
      <p:sp>
        <p:nvSpPr>
          <p:cNvPr id="3" name="İçerik Yer Tutucusu 2"/>
          <p:cNvSpPr>
            <a:spLocks noGrp="1"/>
          </p:cNvSpPr>
          <p:nvPr>
            <p:ph idx="1"/>
          </p:nvPr>
        </p:nvSpPr>
        <p:spPr>
          <a:xfrm>
            <a:off x="457200" y="1196752"/>
            <a:ext cx="8229600" cy="4608512"/>
          </a:xfrm>
        </p:spPr>
        <p:txBody>
          <a:bodyPr>
            <a:noAutofit/>
          </a:bodyPr>
          <a:lstStyle/>
          <a:p>
            <a:pPr marL="324000">
              <a:spcAft>
                <a:spcPts val="1000"/>
              </a:spcAft>
            </a:pPr>
            <a:r>
              <a:rPr lang="tr-TR" sz="1800" dirty="0" smtClean="0">
                <a:solidFill>
                  <a:prstClr val="black"/>
                </a:solidFill>
                <a:latin typeface="Times New Roman"/>
                <a:ea typeface="Times New Roman"/>
                <a:cs typeface="Times New Roman"/>
              </a:rPr>
              <a:t>Şehirler arası otobüslerde %30 indirim,</a:t>
            </a:r>
          </a:p>
          <a:p>
            <a:pPr marL="324000">
              <a:spcAft>
                <a:spcPts val="1000"/>
              </a:spcAft>
            </a:pPr>
            <a:r>
              <a:rPr lang="tr-TR" sz="1800" dirty="0" smtClean="0">
                <a:solidFill>
                  <a:prstClr val="black"/>
                </a:solidFill>
                <a:latin typeface="Times New Roman"/>
                <a:ea typeface="Times New Roman"/>
                <a:cs typeface="Times New Roman"/>
              </a:rPr>
              <a:t>Devlet </a:t>
            </a:r>
            <a:r>
              <a:rPr lang="tr-TR" sz="1800" dirty="0">
                <a:solidFill>
                  <a:prstClr val="black"/>
                </a:solidFill>
                <a:latin typeface="Times New Roman"/>
                <a:ea typeface="Times New Roman"/>
                <a:cs typeface="Times New Roman"/>
              </a:rPr>
              <a:t>Demiryollarına ve Deniz Yollarına ait şehir dışı seferleri ücretsizdir.</a:t>
            </a:r>
            <a:endParaRPr lang="tr-TR" sz="1800" dirty="0" smtClean="0">
              <a:solidFill>
                <a:prstClr val="black"/>
              </a:solidFill>
              <a:latin typeface="Times New Roman"/>
              <a:ea typeface="Times New Roman"/>
              <a:cs typeface="Times New Roman"/>
            </a:endParaRPr>
          </a:p>
          <a:p>
            <a:pPr marL="324000">
              <a:spcAft>
                <a:spcPts val="1000"/>
              </a:spcAft>
            </a:pPr>
            <a:r>
              <a:rPr lang="tr-TR" sz="1800" dirty="0" smtClean="0">
                <a:solidFill>
                  <a:prstClr val="black"/>
                </a:solidFill>
                <a:latin typeface="Times New Roman"/>
                <a:ea typeface="Times New Roman"/>
                <a:cs typeface="Times New Roman"/>
              </a:rPr>
              <a:t>THY iç hatlarda (%20) ve dış hatlarda (%25) indirim  </a:t>
            </a:r>
          </a:p>
          <a:p>
            <a:pPr marL="324000">
              <a:spcAft>
                <a:spcPts val="1000"/>
              </a:spcAft>
            </a:pPr>
            <a:r>
              <a:rPr lang="tr-TR" sz="1800" dirty="0" smtClean="0">
                <a:solidFill>
                  <a:prstClr val="black"/>
                </a:solidFill>
                <a:latin typeface="Times New Roman"/>
                <a:ea typeface="Times New Roman"/>
                <a:cs typeface="Times New Roman"/>
              </a:rPr>
              <a:t>Müze ve Ören yerlerine ücretsiz giriş,</a:t>
            </a:r>
          </a:p>
          <a:p>
            <a:pPr marL="324000">
              <a:spcAft>
                <a:spcPts val="1000"/>
              </a:spcAft>
            </a:pPr>
            <a:r>
              <a:rPr lang="tr-TR" sz="1800" dirty="0" smtClean="0">
                <a:solidFill>
                  <a:prstClr val="black"/>
                </a:solidFill>
                <a:latin typeface="Times New Roman"/>
                <a:ea typeface="Times New Roman"/>
                <a:cs typeface="Times New Roman"/>
              </a:rPr>
              <a:t>Devlet Tiyatroları gösterilerini ücretsiz izleme,</a:t>
            </a:r>
          </a:p>
          <a:p>
            <a:pPr marL="324000">
              <a:spcAft>
                <a:spcPts val="1000"/>
              </a:spcAft>
            </a:pPr>
            <a:r>
              <a:rPr lang="tr-TR" sz="1800" dirty="0" smtClean="0">
                <a:solidFill>
                  <a:prstClr val="black"/>
                </a:solidFill>
                <a:latin typeface="Times New Roman"/>
                <a:ea typeface="Times New Roman"/>
                <a:cs typeface="Times New Roman"/>
              </a:rPr>
              <a:t>Hastanelerde muayene sırasında öncelik hakkı,</a:t>
            </a:r>
          </a:p>
          <a:p>
            <a:pPr marL="324000">
              <a:spcAft>
                <a:spcPts val="1000"/>
              </a:spcAft>
            </a:pPr>
            <a:r>
              <a:rPr lang="tr-TR" sz="1800" dirty="0" smtClean="0">
                <a:solidFill>
                  <a:prstClr val="black"/>
                </a:solidFill>
                <a:latin typeface="Times New Roman"/>
                <a:ea typeface="Times New Roman"/>
                <a:cs typeface="Times New Roman"/>
              </a:rPr>
              <a:t>TOKİ kampanyalarında kuraya katılma hakkı,</a:t>
            </a:r>
          </a:p>
          <a:p>
            <a:pPr marL="324000">
              <a:spcAft>
                <a:spcPts val="1000"/>
              </a:spcAft>
            </a:pPr>
            <a:r>
              <a:rPr lang="tr-TR" sz="1800" dirty="0" smtClean="0">
                <a:solidFill>
                  <a:prstClr val="black"/>
                </a:solidFill>
                <a:latin typeface="Times New Roman"/>
                <a:ea typeface="Times New Roman"/>
                <a:cs typeface="Times New Roman"/>
              </a:rPr>
              <a:t>Telefon/internet/</a:t>
            </a:r>
            <a:r>
              <a:rPr lang="tr-TR" sz="1800" dirty="0" err="1" smtClean="0">
                <a:solidFill>
                  <a:prstClr val="black"/>
                </a:solidFill>
                <a:latin typeface="Times New Roman"/>
                <a:ea typeface="Times New Roman"/>
                <a:cs typeface="Times New Roman"/>
              </a:rPr>
              <a:t>tv</a:t>
            </a:r>
            <a:r>
              <a:rPr lang="tr-TR" sz="1800" dirty="0" smtClean="0">
                <a:solidFill>
                  <a:prstClr val="black"/>
                </a:solidFill>
                <a:latin typeface="Times New Roman"/>
                <a:ea typeface="Times New Roman"/>
                <a:cs typeface="Times New Roman"/>
              </a:rPr>
              <a:t> hizmetlerinde Engellilere özel indirimli tarifeler mevcuttur,</a:t>
            </a:r>
          </a:p>
          <a:p>
            <a:pPr marL="324000">
              <a:spcAft>
                <a:spcPts val="1000"/>
              </a:spcAft>
            </a:pPr>
            <a:r>
              <a:rPr lang="tr-TR" sz="1800" dirty="0" smtClean="0">
                <a:latin typeface="Times New Roman"/>
                <a:ea typeface="Calibri"/>
              </a:rPr>
              <a:t>Sağlık </a:t>
            </a:r>
            <a:r>
              <a:rPr lang="tr-TR" sz="1800" dirty="0">
                <a:latin typeface="Times New Roman"/>
                <a:ea typeface="Calibri"/>
              </a:rPr>
              <a:t>kurulu raporuna göre en az %20 ve üstü </a:t>
            </a:r>
            <a:r>
              <a:rPr lang="tr-TR" sz="1800" dirty="0" smtClean="0">
                <a:latin typeface="Times New Roman"/>
                <a:ea typeface="Calibri"/>
              </a:rPr>
              <a:t>RAM değerlendirmesi sonucu Özel Eğitim, Sağlık durumu nedeniyle 4 ay okula gidemeyen Çocuklara Evde </a:t>
            </a:r>
            <a:r>
              <a:rPr lang="tr-TR" sz="1800" dirty="0">
                <a:latin typeface="Times New Roman"/>
                <a:ea typeface="Calibri"/>
              </a:rPr>
              <a:t>E</a:t>
            </a:r>
            <a:r>
              <a:rPr lang="tr-TR" sz="1800" dirty="0" smtClean="0">
                <a:latin typeface="Times New Roman"/>
                <a:ea typeface="Calibri"/>
              </a:rPr>
              <a:t>ğitim   Hakkı</a:t>
            </a:r>
            <a:endParaRPr lang="tr-TR" sz="1800" dirty="0" smtClean="0">
              <a:solidFill>
                <a:prstClr val="black"/>
              </a:solidFill>
              <a:latin typeface="Times New Roman"/>
              <a:ea typeface="Times New Roman"/>
              <a:cs typeface="Times New Roman"/>
            </a:endParaRPr>
          </a:p>
          <a:p>
            <a:pPr marL="324000">
              <a:spcAft>
                <a:spcPts val="1000"/>
              </a:spcAft>
            </a:pPr>
            <a:endParaRPr lang="tr-TR" sz="1800" dirty="0" smtClean="0">
              <a:solidFill>
                <a:prstClr val="black"/>
              </a:solidFill>
              <a:latin typeface="Times New Roman"/>
              <a:ea typeface="Times New Roman"/>
              <a:cs typeface="Times New Roman"/>
            </a:endParaRPr>
          </a:p>
          <a:p>
            <a:pPr marL="324000">
              <a:spcAft>
                <a:spcPts val="1000"/>
              </a:spcAft>
            </a:pPr>
            <a:endParaRPr lang="tr-TR" sz="1800" dirty="0" smtClean="0">
              <a:latin typeface="Times New Roman"/>
              <a:ea typeface="Times New Roman"/>
              <a:cs typeface="Times New Roman"/>
            </a:endParaRPr>
          </a:p>
          <a:p>
            <a:pPr marL="0" indent="0">
              <a:spcAft>
                <a:spcPts val="1000"/>
              </a:spcAft>
              <a:buNone/>
            </a:pPr>
            <a:endParaRPr lang="tr-TR" sz="1800" dirty="0" smtClean="0">
              <a:latin typeface="Times New Roman"/>
              <a:ea typeface="Times New Roman"/>
              <a:cs typeface="Times New Roman"/>
            </a:endParaRPr>
          </a:p>
          <a:p>
            <a:pPr marL="324000">
              <a:spcAft>
                <a:spcPts val="1000"/>
              </a:spcAft>
            </a:pPr>
            <a:endParaRPr lang="tr-TR" sz="1800" dirty="0" smtClean="0">
              <a:latin typeface="Times New Roman"/>
              <a:ea typeface="Times New Roman"/>
              <a:cs typeface="Times New Roman"/>
            </a:endParaRPr>
          </a:p>
          <a:p>
            <a:pPr marL="324000">
              <a:spcAft>
                <a:spcPts val="1000"/>
              </a:spcAft>
            </a:pPr>
            <a:endParaRPr lang="tr-TR" sz="1800" dirty="0">
              <a:latin typeface="Times New Roman"/>
              <a:ea typeface="Times New Roman"/>
              <a:cs typeface="Times New Roman"/>
            </a:endParaRPr>
          </a:p>
        </p:txBody>
      </p:sp>
      <p:sp>
        <p:nvSpPr>
          <p:cNvPr id="4" name="Slayt Numarası Yer Tutucusu 3"/>
          <p:cNvSpPr>
            <a:spLocks noGrp="1"/>
          </p:cNvSpPr>
          <p:nvPr>
            <p:ph type="sldNum" sz="quarter" idx="12"/>
          </p:nvPr>
        </p:nvSpPr>
        <p:spPr/>
        <p:txBody>
          <a:bodyPr/>
          <a:lstStyle/>
          <a:p>
            <a:fld id="{C2436EE2-B13A-4F96-90D6-CC29A7E6B992}" type="slidenum">
              <a:rPr lang="tr-TR" smtClean="0"/>
              <a:t>10</a:t>
            </a:fld>
            <a:endParaRPr lang="tr-TR"/>
          </a:p>
        </p:txBody>
      </p:sp>
    </p:spTree>
    <p:extLst>
      <p:ext uri="{BB962C8B-B14F-4D97-AF65-F5344CB8AC3E}">
        <p14:creationId xmlns:p14="http://schemas.microsoft.com/office/powerpoint/2010/main" val="2755652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04664"/>
            <a:ext cx="8229600" cy="792088"/>
          </a:xfrm>
        </p:spPr>
        <p:txBody>
          <a:bodyPr>
            <a:normAutofit fontScale="90000"/>
          </a:bodyPr>
          <a:lstStyle/>
          <a:p>
            <a:pPr>
              <a:lnSpc>
                <a:spcPct val="115000"/>
              </a:lnSpc>
              <a:spcAft>
                <a:spcPts val="0"/>
              </a:spcAft>
            </a:pPr>
            <a:r>
              <a:rPr lang="tr-TR" sz="2000" b="1" dirty="0" smtClean="0">
                <a:solidFill>
                  <a:prstClr val="black"/>
                </a:solidFill>
                <a:latin typeface="Times New Roman"/>
                <a:ea typeface="Times New Roman"/>
                <a:cs typeface="Times New Roman"/>
              </a:rPr>
              <a:t>ENGELLİ HAKLARI - 2</a:t>
            </a:r>
            <a:r>
              <a:rPr lang="tr-TR" sz="2000" b="1" dirty="0">
                <a:solidFill>
                  <a:prstClr val="black"/>
                </a:solidFill>
                <a:latin typeface="Times New Roman"/>
                <a:ea typeface="Times New Roman"/>
                <a:cs typeface="Times New Roman"/>
              </a:rPr>
              <a:t/>
            </a:r>
            <a:br>
              <a:rPr lang="tr-TR" sz="2000" b="1" dirty="0">
                <a:solidFill>
                  <a:prstClr val="black"/>
                </a:solidFill>
                <a:latin typeface="Times New Roman"/>
                <a:ea typeface="Times New Roman"/>
                <a:cs typeface="Times New Roman"/>
              </a:rPr>
            </a:br>
            <a:endParaRPr lang="tr-TR" sz="2000" dirty="0">
              <a:latin typeface="Times New Roman"/>
              <a:ea typeface="Times New Roman"/>
              <a:cs typeface="Times New Roman"/>
            </a:endParaRPr>
          </a:p>
        </p:txBody>
      </p:sp>
      <p:sp>
        <p:nvSpPr>
          <p:cNvPr id="3" name="İçerik Yer Tutucusu 2"/>
          <p:cNvSpPr>
            <a:spLocks noGrp="1"/>
          </p:cNvSpPr>
          <p:nvPr>
            <p:ph idx="1"/>
          </p:nvPr>
        </p:nvSpPr>
        <p:spPr>
          <a:xfrm>
            <a:off x="457200" y="1340768"/>
            <a:ext cx="8229600" cy="4464496"/>
          </a:xfrm>
        </p:spPr>
        <p:txBody>
          <a:bodyPr>
            <a:noAutofit/>
          </a:bodyPr>
          <a:lstStyle/>
          <a:p>
            <a:pPr marL="324000" lvl="0">
              <a:spcAft>
                <a:spcPts val="1000"/>
              </a:spcAft>
            </a:pPr>
            <a:r>
              <a:rPr lang="tr-TR" sz="1800" dirty="0" smtClean="0">
                <a:solidFill>
                  <a:prstClr val="black"/>
                </a:solidFill>
                <a:latin typeface="Times New Roman"/>
                <a:ea typeface="Times New Roman"/>
                <a:cs typeface="Times New Roman"/>
              </a:rPr>
              <a:t>Sıfır Araç </a:t>
            </a:r>
            <a:r>
              <a:rPr lang="tr-TR" sz="1800" dirty="0">
                <a:solidFill>
                  <a:prstClr val="black"/>
                </a:solidFill>
                <a:latin typeface="Times New Roman"/>
                <a:ea typeface="Times New Roman"/>
                <a:cs typeface="Times New Roman"/>
              </a:rPr>
              <a:t>alımında ÖTV, MTV muafiyeti</a:t>
            </a:r>
            <a:r>
              <a:rPr lang="tr-TR" sz="1800" dirty="0" smtClean="0">
                <a:solidFill>
                  <a:prstClr val="black"/>
                </a:solidFill>
                <a:latin typeface="Times New Roman"/>
                <a:ea typeface="Times New Roman"/>
                <a:cs typeface="Times New Roman"/>
              </a:rPr>
              <a:t>,</a:t>
            </a:r>
          </a:p>
          <a:p>
            <a:pPr marL="324000" lvl="0">
              <a:spcAft>
                <a:spcPts val="1000"/>
              </a:spcAft>
            </a:pPr>
            <a:r>
              <a:rPr lang="tr-TR" sz="1800" dirty="0" smtClean="0">
                <a:solidFill>
                  <a:prstClr val="black"/>
                </a:solidFill>
                <a:latin typeface="Times New Roman"/>
                <a:ea typeface="Times New Roman"/>
                <a:cs typeface="Times New Roman"/>
              </a:rPr>
              <a:t>Engellilerin </a:t>
            </a:r>
            <a:r>
              <a:rPr lang="tr-TR" sz="1800" dirty="0">
                <a:solidFill>
                  <a:prstClr val="black"/>
                </a:solidFill>
                <a:latin typeface="Times New Roman"/>
                <a:ea typeface="Times New Roman"/>
                <a:cs typeface="Times New Roman"/>
              </a:rPr>
              <a:t>kullanımına uygun üretilmiş araç ve gereçlerin (baston, kabartma klavye, protez </a:t>
            </a:r>
            <a:r>
              <a:rPr lang="tr-TR" sz="1800" dirty="0" err="1">
                <a:solidFill>
                  <a:prstClr val="black"/>
                </a:solidFill>
                <a:latin typeface="Times New Roman"/>
                <a:ea typeface="Times New Roman"/>
                <a:cs typeface="Times New Roman"/>
              </a:rPr>
              <a:t>vb</a:t>
            </a:r>
            <a:r>
              <a:rPr lang="tr-TR" sz="1800" dirty="0">
                <a:solidFill>
                  <a:prstClr val="black"/>
                </a:solidFill>
                <a:latin typeface="Times New Roman"/>
                <a:ea typeface="Times New Roman"/>
                <a:cs typeface="Times New Roman"/>
              </a:rPr>
              <a:t>) satın alımında KDV muafiyeti uygulanmaktadır. </a:t>
            </a:r>
            <a:endParaRPr lang="tr-TR" sz="1800" dirty="0" smtClean="0">
              <a:solidFill>
                <a:prstClr val="black"/>
              </a:solidFill>
              <a:latin typeface="Times New Roman"/>
              <a:ea typeface="Times New Roman"/>
              <a:cs typeface="Times New Roman"/>
            </a:endParaRPr>
          </a:p>
          <a:p>
            <a:pPr marL="324000" lvl="0">
              <a:spcAft>
                <a:spcPts val="1000"/>
              </a:spcAft>
            </a:pPr>
            <a:r>
              <a:rPr lang="tr-TR" sz="1800" dirty="0">
                <a:solidFill>
                  <a:prstClr val="black"/>
                </a:solidFill>
                <a:latin typeface="Times New Roman"/>
                <a:ea typeface="Times New Roman"/>
                <a:cs typeface="Times New Roman"/>
              </a:rPr>
              <a:t>200 metrekare kadar Emlak vergisi Muafiyeti</a:t>
            </a:r>
            <a:r>
              <a:rPr lang="tr-TR" sz="1800" dirty="0" smtClean="0">
                <a:solidFill>
                  <a:prstClr val="black"/>
                </a:solidFill>
                <a:latin typeface="Times New Roman"/>
                <a:ea typeface="Times New Roman"/>
                <a:cs typeface="Times New Roman"/>
              </a:rPr>
              <a:t>,</a:t>
            </a:r>
          </a:p>
          <a:p>
            <a:pPr marL="324000" lvl="0">
              <a:spcAft>
                <a:spcPts val="1000"/>
              </a:spcAft>
            </a:pPr>
            <a:r>
              <a:rPr lang="tr-TR" sz="1800" dirty="0">
                <a:latin typeface="Times New Roman"/>
                <a:ea typeface="Calibri"/>
              </a:rPr>
              <a:t>18 yaşını dolduran zihinsel yetersizliği olmayan </a:t>
            </a:r>
            <a:r>
              <a:rPr lang="tr-TR" sz="1800" dirty="0" smtClean="0">
                <a:latin typeface="Times New Roman"/>
                <a:ea typeface="Calibri"/>
              </a:rPr>
              <a:t>Engellilere Milli </a:t>
            </a:r>
            <a:r>
              <a:rPr lang="tr-TR" sz="1800" dirty="0">
                <a:latin typeface="Times New Roman"/>
                <a:ea typeface="Calibri"/>
              </a:rPr>
              <a:t>Piyango </a:t>
            </a:r>
            <a:r>
              <a:rPr lang="tr-TR" sz="1800" dirty="0" smtClean="0">
                <a:latin typeface="Times New Roman"/>
                <a:ea typeface="Calibri"/>
              </a:rPr>
              <a:t>Bayiliği</a:t>
            </a:r>
            <a:endParaRPr lang="tr-TR" sz="1800" dirty="0" smtClean="0">
              <a:solidFill>
                <a:prstClr val="black"/>
              </a:solidFill>
              <a:latin typeface="Times New Roman"/>
              <a:ea typeface="Times New Roman"/>
              <a:cs typeface="Times New Roman"/>
            </a:endParaRPr>
          </a:p>
          <a:p>
            <a:pPr marL="324000" lvl="0">
              <a:spcAft>
                <a:spcPts val="1000"/>
              </a:spcAft>
            </a:pPr>
            <a:r>
              <a:rPr lang="tr-TR" sz="1800" dirty="0">
                <a:solidFill>
                  <a:prstClr val="black"/>
                </a:solidFill>
                <a:latin typeface="Times New Roman"/>
                <a:ea typeface="Times New Roman"/>
                <a:cs typeface="Times New Roman"/>
              </a:rPr>
              <a:t>Engelli çocuğu olan Annelere erken emeklilik (çalışılan süreye ¼ ekle)</a:t>
            </a:r>
          </a:p>
          <a:p>
            <a:pPr marL="324000" lvl="0">
              <a:spcAft>
                <a:spcPts val="1000"/>
              </a:spcAft>
            </a:pPr>
            <a:r>
              <a:rPr lang="tr-TR" sz="1800" dirty="0">
                <a:solidFill>
                  <a:prstClr val="black"/>
                </a:solidFill>
                <a:latin typeface="Times New Roman"/>
                <a:ea typeface="Times New Roman"/>
                <a:cs typeface="Times New Roman"/>
              </a:rPr>
              <a:t>Engelli Çocuğu Olan Çalışana Mazeret İzni </a:t>
            </a:r>
            <a:r>
              <a:rPr lang="tr-TR" sz="1800" dirty="0" smtClean="0">
                <a:solidFill>
                  <a:prstClr val="black"/>
                </a:solidFill>
                <a:latin typeface="Times New Roman"/>
                <a:ea typeface="Times New Roman"/>
                <a:cs typeface="Times New Roman"/>
              </a:rPr>
              <a:t>Hakkı (10 gün),</a:t>
            </a:r>
          </a:p>
          <a:p>
            <a:pPr marL="324000" lvl="0">
              <a:spcAft>
                <a:spcPts val="1000"/>
              </a:spcAft>
            </a:pPr>
            <a:r>
              <a:rPr lang="tr-TR" sz="1800" dirty="0">
                <a:solidFill>
                  <a:prstClr val="black"/>
                </a:solidFill>
                <a:latin typeface="Times New Roman"/>
                <a:ea typeface="Times New Roman"/>
                <a:cs typeface="Times New Roman"/>
              </a:rPr>
              <a:t>Nöbet Muafiyeti ve Günlük Bakım İzni </a:t>
            </a:r>
            <a:r>
              <a:rPr lang="tr-TR" sz="1800" dirty="0" smtClean="0">
                <a:solidFill>
                  <a:prstClr val="black"/>
                </a:solidFill>
                <a:latin typeface="Times New Roman"/>
                <a:ea typeface="Times New Roman"/>
                <a:cs typeface="Times New Roman"/>
              </a:rPr>
              <a:t>Hakkı</a:t>
            </a:r>
          </a:p>
          <a:p>
            <a:pPr marL="324000" lvl="0">
              <a:spcAft>
                <a:spcPts val="1000"/>
              </a:spcAft>
            </a:pPr>
            <a:r>
              <a:rPr lang="tr-TR" sz="1800" dirty="0">
                <a:solidFill>
                  <a:prstClr val="black"/>
                </a:solidFill>
                <a:latin typeface="Times New Roman"/>
                <a:ea typeface="Times New Roman"/>
                <a:cs typeface="Times New Roman"/>
              </a:rPr>
              <a:t>Devlet Memurları Kanunu (657) </a:t>
            </a:r>
            <a:r>
              <a:rPr lang="tr-TR" sz="1800" dirty="0" smtClean="0">
                <a:solidFill>
                  <a:prstClr val="black"/>
                </a:solidFill>
                <a:latin typeface="Times New Roman"/>
                <a:ea typeface="Times New Roman"/>
                <a:cs typeface="Times New Roman"/>
              </a:rPr>
              <a:t>Ağır Engelli yakını için Refakat </a:t>
            </a:r>
            <a:r>
              <a:rPr lang="tr-TR" sz="1800" dirty="0">
                <a:solidFill>
                  <a:prstClr val="black"/>
                </a:solidFill>
                <a:latin typeface="Times New Roman"/>
                <a:ea typeface="Times New Roman"/>
                <a:cs typeface="Times New Roman"/>
              </a:rPr>
              <a:t>İzni: </a:t>
            </a:r>
            <a:r>
              <a:rPr lang="tr-TR" sz="1800" dirty="0" smtClean="0">
                <a:solidFill>
                  <a:prstClr val="black"/>
                </a:solidFill>
                <a:latin typeface="Times New Roman"/>
                <a:ea typeface="Times New Roman"/>
                <a:cs typeface="Times New Roman"/>
              </a:rPr>
              <a:t>(3 ay +3 ay),</a:t>
            </a:r>
          </a:p>
          <a:p>
            <a:pPr marL="324000" lvl="0">
              <a:spcAft>
                <a:spcPts val="1000"/>
              </a:spcAft>
            </a:pPr>
            <a:endParaRPr lang="tr-TR" sz="1800" dirty="0" smtClean="0">
              <a:solidFill>
                <a:prstClr val="black"/>
              </a:solidFill>
              <a:latin typeface="Times New Roman"/>
              <a:ea typeface="Times New Roman"/>
              <a:cs typeface="Times New Roman"/>
            </a:endParaRPr>
          </a:p>
          <a:p>
            <a:pPr marL="324000" lvl="0">
              <a:spcAft>
                <a:spcPts val="1000"/>
              </a:spcAft>
            </a:pPr>
            <a:endParaRPr lang="tr-TR" sz="1800" dirty="0">
              <a:solidFill>
                <a:prstClr val="black"/>
              </a:solidFill>
              <a:latin typeface="Times New Roman"/>
              <a:ea typeface="Times New Roman"/>
              <a:cs typeface="Times New Roman"/>
            </a:endParaRPr>
          </a:p>
          <a:p>
            <a:pPr marL="324000" lvl="0">
              <a:spcAft>
                <a:spcPts val="1000"/>
              </a:spcAft>
            </a:pPr>
            <a:endParaRPr lang="tr-TR" sz="1800" dirty="0">
              <a:solidFill>
                <a:prstClr val="black"/>
              </a:solidFill>
              <a:latin typeface="Times New Roman"/>
              <a:ea typeface="Times New Roman"/>
              <a:cs typeface="Times New Roman"/>
            </a:endParaRPr>
          </a:p>
          <a:p>
            <a:pPr marL="324000">
              <a:spcAft>
                <a:spcPts val="1000"/>
              </a:spcAft>
            </a:pPr>
            <a:endParaRPr lang="tr-TR" sz="1800" dirty="0" smtClean="0">
              <a:solidFill>
                <a:prstClr val="black"/>
              </a:solidFill>
              <a:latin typeface="Times New Roman"/>
              <a:ea typeface="Times New Roman"/>
              <a:cs typeface="Times New Roman"/>
            </a:endParaRPr>
          </a:p>
          <a:p>
            <a:pPr marL="324000">
              <a:spcAft>
                <a:spcPts val="1000"/>
              </a:spcAft>
            </a:pPr>
            <a:endParaRPr lang="tr-TR" sz="1800" dirty="0" smtClean="0">
              <a:solidFill>
                <a:prstClr val="black"/>
              </a:solidFill>
              <a:latin typeface="Times New Roman"/>
              <a:ea typeface="Times New Roman"/>
              <a:cs typeface="Times New Roman"/>
            </a:endParaRPr>
          </a:p>
          <a:p>
            <a:pPr marL="324000">
              <a:spcAft>
                <a:spcPts val="1000"/>
              </a:spcAft>
            </a:pPr>
            <a:endParaRPr lang="tr-TR" sz="1800" dirty="0" smtClean="0">
              <a:latin typeface="Times New Roman"/>
              <a:ea typeface="Times New Roman"/>
              <a:cs typeface="Times New Roman"/>
            </a:endParaRPr>
          </a:p>
          <a:p>
            <a:pPr marL="0" indent="0">
              <a:spcAft>
                <a:spcPts val="1000"/>
              </a:spcAft>
              <a:buNone/>
            </a:pPr>
            <a:endParaRPr lang="tr-TR" sz="1800" dirty="0" smtClean="0">
              <a:latin typeface="Times New Roman"/>
              <a:ea typeface="Times New Roman"/>
              <a:cs typeface="Times New Roman"/>
            </a:endParaRPr>
          </a:p>
          <a:p>
            <a:pPr marL="324000">
              <a:spcAft>
                <a:spcPts val="1000"/>
              </a:spcAft>
            </a:pPr>
            <a:endParaRPr lang="tr-TR" sz="1800" dirty="0" smtClean="0">
              <a:latin typeface="Times New Roman"/>
              <a:ea typeface="Times New Roman"/>
              <a:cs typeface="Times New Roman"/>
            </a:endParaRPr>
          </a:p>
          <a:p>
            <a:pPr marL="324000">
              <a:spcAft>
                <a:spcPts val="1000"/>
              </a:spcAft>
            </a:pPr>
            <a:endParaRPr lang="tr-TR" sz="1800" dirty="0">
              <a:latin typeface="Times New Roman"/>
              <a:ea typeface="Times New Roman"/>
              <a:cs typeface="Times New Roman"/>
            </a:endParaRPr>
          </a:p>
        </p:txBody>
      </p:sp>
      <p:sp>
        <p:nvSpPr>
          <p:cNvPr id="4" name="Slayt Numarası Yer Tutucusu 3"/>
          <p:cNvSpPr>
            <a:spLocks noGrp="1"/>
          </p:cNvSpPr>
          <p:nvPr>
            <p:ph type="sldNum" sz="quarter" idx="12"/>
          </p:nvPr>
        </p:nvSpPr>
        <p:spPr/>
        <p:txBody>
          <a:bodyPr/>
          <a:lstStyle/>
          <a:p>
            <a:fld id="{C2436EE2-B13A-4F96-90D6-CC29A7E6B992}" type="slidenum">
              <a:rPr lang="tr-TR" smtClean="0"/>
              <a:t>11</a:t>
            </a:fld>
            <a:endParaRPr lang="tr-TR"/>
          </a:p>
        </p:txBody>
      </p:sp>
    </p:spTree>
    <p:extLst>
      <p:ext uri="{BB962C8B-B14F-4D97-AF65-F5344CB8AC3E}">
        <p14:creationId xmlns:p14="http://schemas.microsoft.com/office/powerpoint/2010/main" val="3094716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04664"/>
            <a:ext cx="8229600" cy="792088"/>
          </a:xfrm>
        </p:spPr>
        <p:txBody>
          <a:bodyPr>
            <a:normAutofit fontScale="90000"/>
          </a:bodyPr>
          <a:lstStyle/>
          <a:p>
            <a:pPr>
              <a:lnSpc>
                <a:spcPct val="115000"/>
              </a:lnSpc>
              <a:spcAft>
                <a:spcPts val="0"/>
              </a:spcAft>
            </a:pPr>
            <a:r>
              <a:rPr lang="tr-TR" sz="2000" b="1" dirty="0" smtClean="0">
                <a:solidFill>
                  <a:prstClr val="black"/>
                </a:solidFill>
                <a:latin typeface="Times New Roman"/>
                <a:ea typeface="Times New Roman"/>
                <a:cs typeface="Times New Roman"/>
              </a:rPr>
              <a:t>ENGELLİ HAKLARI -3</a:t>
            </a:r>
            <a:r>
              <a:rPr lang="tr-TR" sz="2000" b="1" dirty="0">
                <a:solidFill>
                  <a:prstClr val="black"/>
                </a:solidFill>
                <a:latin typeface="Times New Roman"/>
                <a:ea typeface="Times New Roman"/>
                <a:cs typeface="Times New Roman"/>
              </a:rPr>
              <a:t/>
            </a:r>
            <a:br>
              <a:rPr lang="tr-TR" sz="2000" b="1" dirty="0">
                <a:solidFill>
                  <a:prstClr val="black"/>
                </a:solidFill>
                <a:latin typeface="Times New Roman"/>
                <a:ea typeface="Times New Roman"/>
                <a:cs typeface="Times New Roman"/>
              </a:rPr>
            </a:br>
            <a:endParaRPr lang="tr-TR" sz="2000" dirty="0">
              <a:latin typeface="Times New Roman"/>
              <a:ea typeface="Times New Roman"/>
              <a:cs typeface="Times New Roman"/>
            </a:endParaRPr>
          </a:p>
        </p:txBody>
      </p:sp>
      <p:sp>
        <p:nvSpPr>
          <p:cNvPr id="3" name="İçerik Yer Tutucusu 2"/>
          <p:cNvSpPr>
            <a:spLocks noGrp="1"/>
          </p:cNvSpPr>
          <p:nvPr>
            <p:ph idx="1"/>
          </p:nvPr>
        </p:nvSpPr>
        <p:spPr>
          <a:xfrm>
            <a:off x="457200" y="1412776"/>
            <a:ext cx="8229600" cy="4392488"/>
          </a:xfrm>
        </p:spPr>
        <p:txBody>
          <a:bodyPr>
            <a:noAutofit/>
          </a:bodyPr>
          <a:lstStyle/>
          <a:p>
            <a:pPr marL="324000" lvl="0">
              <a:spcAft>
                <a:spcPts val="1000"/>
              </a:spcAft>
            </a:pPr>
            <a:r>
              <a:rPr lang="tr-TR" sz="1800" dirty="0">
                <a:solidFill>
                  <a:prstClr val="black"/>
                </a:solidFill>
                <a:latin typeface="Times New Roman"/>
                <a:ea typeface="Times New Roman"/>
                <a:cs typeface="Times New Roman"/>
              </a:rPr>
              <a:t>Bakıma Muhtaç Yakını Olan Erbaş ve Erler </a:t>
            </a:r>
            <a:r>
              <a:rPr lang="tr-TR" sz="1800" dirty="0" smtClean="0">
                <a:solidFill>
                  <a:prstClr val="black"/>
                </a:solidFill>
                <a:latin typeface="Times New Roman"/>
                <a:ea typeface="Times New Roman"/>
                <a:cs typeface="Times New Roman"/>
              </a:rPr>
              <a:t>Hakkında </a:t>
            </a:r>
            <a:r>
              <a:rPr lang="tr-TR" sz="1800" dirty="0">
                <a:latin typeface="Times New Roman"/>
                <a:ea typeface="Calibri"/>
              </a:rPr>
              <a:t>ailesinin ikametine yakın bir garnizonda askerlik </a:t>
            </a:r>
            <a:r>
              <a:rPr lang="tr-TR" sz="1800" dirty="0" smtClean="0">
                <a:latin typeface="Times New Roman"/>
                <a:ea typeface="Calibri"/>
              </a:rPr>
              <a:t>yapabilmek,</a:t>
            </a:r>
          </a:p>
          <a:p>
            <a:pPr>
              <a:spcAft>
                <a:spcPts val="0"/>
              </a:spcAft>
            </a:pPr>
            <a:r>
              <a:rPr lang="tr-TR" sz="1800" dirty="0" smtClean="0">
                <a:latin typeface="Times New Roman"/>
                <a:ea typeface="Calibri"/>
              </a:rPr>
              <a:t>Bakmakla </a:t>
            </a:r>
            <a:r>
              <a:rPr lang="tr-TR" sz="1800" dirty="0">
                <a:latin typeface="Times New Roman"/>
                <a:ea typeface="Calibri"/>
              </a:rPr>
              <a:t>yükümlü </a:t>
            </a:r>
            <a:r>
              <a:rPr lang="tr-TR" sz="1800" dirty="0" smtClean="0">
                <a:latin typeface="Times New Roman"/>
                <a:ea typeface="Calibri"/>
              </a:rPr>
              <a:t>olduğu yakını bulunan </a:t>
            </a:r>
            <a:r>
              <a:rPr lang="tr-TR" sz="1800" dirty="0">
                <a:latin typeface="Times New Roman"/>
                <a:ea typeface="Calibri"/>
              </a:rPr>
              <a:t>işçi ve memurlar engellilik durumundan kaynaklanan gerekçelere dayalı olarak yer değiştirme talebinde bulunabilir. </a:t>
            </a:r>
            <a:endParaRPr lang="tr-TR" sz="1800" dirty="0">
              <a:latin typeface="Times New Roman"/>
              <a:ea typeface="Times New Roman"/>
            </a:endParaRPr>
          </a:p>
          <a:p>
            <a:pPr>
              <a:spcAft>
                <a:spcPts val="0"/>
              </a:spcAft>
            </a:pPr>
            <a:r>
              <a:rPr lang="tr-TR" sz="1800" dirty="0" smtClean="0">
                <a:latin typeface="Times New Roman"/>
                <a:ea typeface="Calibri"/>
              </a:rPr>
              <a:t>Ağır </a:t>
            </a:r>
            <a:r>
              <a:rPr lang="tr-TR" sz="1800" dirty="0">
                <a:latin typeface="Times New Roman"/>
                <a:ea typeface="Calibri"/>
              </a:rPr>
              <a:t>engelli olup evde bakımı sağlanamayanlar devlet ya da özel bakım kurumlarından yararlanma hakkına sahiptir. </a:t>
            </a:r>
            <a:endParaRPr lang="tr-TR" sz="1800" dirty="0" smtClean="0">
              <a:latin typeface="Times New Roman"/>
              <a:ea typeface="Calibri"/>
            </a:endParaRPr>
          </a:p>
          <a:p>
            <a:pPr>
              <a:spcAft>
                <a:spcPts val="0"/>
              </a:spcAft>
            </a:pPr>
            <a:r>
              <a:rPr lang="tr-TR" sz="1800" dirty="0" smtClean="0">
                <a:latin typeface="Times New Roman"/>
                <a:ea typeface="Times New Roman"/>
              </a:rPr>
              <a:t>1 Ekim 2008 tarihinden itibaren (Emekli sandığı, SGK, </a:t>
            </a:r>
            <a:r>
              <a:rPr lang="tr-TR" sz="1800" dirty="0" err="1" smtClean="0">
                <a:latin typeface="Times New Roman"/>
                <a:ea typeface="Times New Roman"/>
              </a:rPr>
              <a:t>Bağkur</a:t>
            </a:r>
            <a:r>
              <a:rPr lang="tr-TR" sz="1800" dirty="0" smtClean="0">
                <a:latin typeface="Times New Roman"/>
                <a:ea typeface="Times New Roman"/>
              </a:rPr>
              <a:t>)</a:t>
            </a:r>
            <a:r>
              <a:rPr lang="tr-TR" sz="1800" dirty="0">
                <a:solidFill>
                  <a:prstClr val="black"/>
                </a:solidFill>
                <a:latin typeface="Times New Roman"/>
                <a:ea typeface="Times New Roman"/>
              </a:rPr>
              <a:t> Engellilere</a:t>
            </a:r>
            <a:r>
              <a:rPr lang="tr-TR" sz="1800" dirty="0" smtClean="0">
                <a:latin typeface="Times New Roman"/>
                <a:ea typeface="Times New Roman"/>
              </a:rPr>
              <a:t> Erken </a:t>
            </a:r>
            <a:r>
              <a:rPr lang="tr-TR" sz="1800" dirty="0">
                <a:latin typeface="Times New Roman"/>
                <a:ea typeface="Times New Roman"/>
              </a:rPr>
              <a:t>Emeklilik </a:t>
            </a:r>
            <a:r>
              <a:rPr lang="tr-TR" sz="1800" dirty="0" smtClean="0">
                <a:latin typeface="Times New Roman"/>
                <a:ea typeface="Times New Roman"/>
              </a:rPr>
              <a:t>Hakkı verilmiştir.</a:t>
            </a:r>
          </a:p>
          <a:p>
            <a:pPr>
              <a:spcAft>
                <a:spcPts val="0"/>
              </a:spcAft>
            </a:pPr>
            <a:r>
              <a:rPr lang="tr-TR" sz="1800" dirty="0">
                <a:latin typeface="Times New Roman"/>
                <a:ea typeface="Calibri"/>
              </a:rPr>
              <a:t>Görme engellilerin talepleri halinde imzalarında şahit aranır</a:t>
            </a:r>
            <a:r>
              <a:rPr lang="tr-TR" sz="1800" dirty="0" smtClean="0">
                <a:latin typeface="Times New Roman"/>
                <a:ea typeface="Calibri"/>
              </a:rPr>
              <a:t>.</a:t>
            </a:r>
          </a:p>
          <a:p>
            <a:pPr>
              <a:spcAft>
                <a:spcPts val="0"/>
              </a:spcAft>
            </a:pPr>
            <a:r>
              <a:rPr lang="tr-TR" sz="1800" dirty="0">
                <a:latin typeface="Times New Roman"/>
                <a:ea typeface="Calibri"/>
              </a:rPr>
              <a:t>Vasi Kararı Çıkarılması (18 yaşını dolduran zihinsel engelli çocuklar</a:t>
            </a:r>
            <a:r>
              <a:rPr lang="tr-TR" sz="1800" dirty="0" smtClean="0">
                <a:latin typeface="Times New Roman"/>
                <a:ea typeface="Calibri"/>
              </a:rPr>
              <a:t>) </a:t>
            </a:r>
            <a:r>
              <a:rPr lang="tr-TR" sz="1800" dirty="0">
                <a:latin typeface="Times New Roman"/>
                <a:ea typeface="Calibri"/>
              </a:rPr>
              <a:t>Sulh Hukuk Mahkemesine başvurulmalıdır. </a:t>
            </a:r>
            <a:endParaRPr lang="tr-TR" sz="1800" dirty="0">
              <a:latin typeface="Times New Roman"/>
              <a:ea typeface="Times New Roman"/>
            </a:endParaRPr>
          </a:p>
          <a:p>
            <a:pPr>
              <a:spcAft>
                <a:spcPts val="0"/>
              </a:spcAft>
            </a:pPr>
            <a:endParaRPr lang="tr-TR" sz="1800" dirty="0">
              <a:latin typeface="Times New Roman"/>
              <a:ea typeface="Times New Roman"/>
            </a:endParaRPr>
          </a:p>
          <a:p>
            <a:pPr marL="324000" lvl="0">
              <a:spcAft>
                <a:spcPts val="1000"/>
              </a:spcAft>
            </a:pPr>
            <a:endParaRPr lang="tr-TR" sz="1800" dirty="0" smtClean="0">
              <a:solidFill>
                <a:prstClr val="black"/>
              </a:solidFill>
              <a:latin typeface="Times New Roman"/>
              <a:ea typeface="Times New Roman"/>
              <a:cs typeface="Times New Roman"/>
            </a:endParaRPr>
          </a:p>
          <a:p>
            <a:pPr marL="324000" lvl="0">
              <a:spcAft>
                <a:spcPts val="1000"/>
              </a:spcAft>
            </a:pPr>
            <a:endParaRPr lang="tr-TR" sz="1800" dirty="0">
              <a:solidFill>
                <a:prstClr val="black"/>
              </a:solidFill>
              <a:latin typeface="Times New Roman"/>
              <a:ea typeface="Times New Roman"/>
              <a:cs typeface="Times New Roman"/>
            </a:endParaRPr>
          </a:p>
          <a:p>
            <a:pPr marL="324000" lvl="0">
              <a:spcAft>
                <a:spcPts val="1000"/>
              </a:spcAft>
            </a:pPr>
            <a:endParaRPr lang="tr-TR" sz="1800" dirty="0">
              <a:solidFill>
                <a:prstClr val="black"/>
              </a:solidFill>
              <a:latin typeface="Times New Roman"/>
              <a:ea typeface="Times New Roman"/>
              <a:cs typeface="Times New Roman"/>
            </a:endParaRPr>
          </a:p>
          <a:p>
            <a:pPr marL="324000">
              <a:spcAft>
                <a:spcPts val="1000"/>
              </a:spcAft>
            </a:pPr>
            <a:endParaRPr lang="tr-TR" sz="1800" dirty="0" smtClean="0">
              <a:solidFill>
                <a:prstClr val="black"/>
              </a:solidFill>
              <a:latin typeface="Times New Roman"/>
              <a:ea typeface="Times New Roman"/>
              <a:cs typeface="Times New Roman"/>
            </a:endParaRPr>
          </a:p>
          <a:p>
            <a:pPr marL="324000">
              <a:spcAft>
                <a:spcPts val="1000"/>
              </a:spcAft>
            </a:pPr>
            <a:endParaRPr lang="tr-TR" sz="1800" dirty="0" smtClean="0">
              <a:solidFill>
                <a:prstClr val="black"/>
              </a:solidFill>
              <a:latin typeface="Times New Roman"/>
              <a:ea typeface="Times New Roman"/>
              <a:cs typeface="Times New Roman"/>
            </a:endParaRPr>
          </a:p>
          <a:p>
            <a:pPr marL="324000">
              <a:spcAft>
                <a:spcPts val="1000"/>
              </a:spcAft>
            </a:pPr>
            <a:endParaRPr lang="tr-TR" sz="1800" dirty="0" smtClean="0">
              <a:latin typeface="Times New Roman"/>
              <a:ea typeface="Times New Roman"/>
              <a:cs typeface="Times New Roman"/>
            </a:endParaRPr>
          </a:p>
          <a:p>
            <a:pPr marL="0" indent="0">
              <a:spcAft>
                <a:spcPts val="1000"/>
              </a:spcAft>
              <a:buNone/>
            </a:pPr>
            <a:endParaRPr lang="tr-TR" sz="1800" dirty="0" smtClean="0">
              <a:latin typeface="Times New Roman"/>
              <a:ea typeface="Times New Roman"/>
              <a:cs typeface="Times New Roman"/>
            </a:endParaRPr>
          </a:p>
          <a:p>
            <a:pPr marL="324000">
              <a:spcAft>
                <a:spcPts val="1000"/>
              </a:spcAft>
            </a:pPr>
            <a:endParaRPr lang="tr-TR" sz="1800" dirty="0" smtClean="0">
              <a:latin typeface="Times New Roman"/>
              <a:ea typeface="Times New Roman"/>
              <a:cs typeface="Times New Roman"/>
            </a:endParaRPr>
          </a:p>
          <a:p>
            <a:pPr marL="324000">
              <a:spcAft>
                <a:spcPts val="1000"/>
              </a:spcAft>
            </a:pPr>
            <a:endParaRPr lang="tr-TR" sz="1800" dirty="0">
              <a:latin typeface="Times New Roman"/>
              <a:ea typeface="Times New Roman"/>
              <a:cs typeface="Times New Roman"/>
            </a:endParaRPr>
          </a:p>
        </p:txBody>
      </p:sp>
      <p:sp>
        <p:nvSpPr>
          <p:cNvPr id="4" name="Slayt Numarası Yer Tutucusu 3"/>
          <p:cNvSpPr>
            <a:spLocks noGrp="1"/>
          </p:cNvSpPr>
          <p:nvPr>
            <p:ph type="sldNum" sz="quarter" idx="12"/>
          </p:nvPr>
        </p:nvSpPr>
        <p:spPr/>
        <p:txBody>
          <a:bodyPr/>
          <a:lstStyle/>
          <a:p>
            <a:fld id="{C2436EE2-B13A-4F96-90D6-CC29A7E6B992}" type="slidenum">
              <a:rPr lang="tr-TR" smtClean="0"/>
              <a:t>12</a:t>
            </a:fld>
            <a:endParaRPr lang="tr-TR"/>
          </a:p>
        </p:txBody>
      </p:sp>
    </p:spTree>
    <p:extLst>
      <p:ext uri="{BB962C8B-B14F-4D97-AF65-F5344CB8AC3E}">
        <p14:creationId xmlns:p14="http://schemas.microsoft.com/office/powerpoint/2010/main" val="2603066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1584176"/>
          </a:xfrm>
        </p:spPr>
        <p:txBody>
          <a:bodyPr>
            <a:normAutofit/>
          </a:bodyPr>
          <a:lstStyle/>
          <a:p>
            <a:pPr>
              <a:spcAft>
                <a:spcPts val="0"/>
              </a:spcAft>
            </a:pPr>
            <a:r>
              <a:rPr lang="tr-TR" sz="2000" b="1" dirty="0" smtClean="0">
                <a:latin typeface="Times New Roman"/>
                <a:ea typeface="Times New Roman"/>
              </a:rPr>
              <a:t>İSTANBUL </a:t>
            </a:r>
            <a:r>
              <a:rPr lang="tr-TR" sz="2000" b="1" dirty="0">
                <a:latin typeface="Times New Roman"/>
                <a:ea typeface="Times New Roman"/>
              </a:rPr>
              <a:t>VERGİ DAİRESİ </a:t>
            </a:r>
            <a:r>
              <a:rPr lang="tr-TR" sz="2000" b="1" dirty="0" smtClean="0">
                <a:latin typeface="Times New Roman"/>
                <a:ea typeface="Times New Roman"/>
              </a:rPr>
              <a:t>BAŞKANLIĞI</a:t>
            </a:r>
            <a:r>
              <a:rPr lang="tr-TR" sz="2400" dirty="0">
                <a:latin typeface="Times New Roman"/>
                <a:ea typeface="Times New Roman"/>
              </a:rPr>
              <a:t/>
            </a:r>
            <a:br>
              <a:rPr lang="tr-TR" sz="2400" dirty="0">
                <a:latin typeface="Times New Roman"/>
                <a:ea typeface="Times New Roman"/>
              </a:rPr>
            </a:br>
            <a:r>
              <a:rPr lang="tr-TR" sz="1800" dirty="0">
                <a:latin typeface="Times New Roman"/>
                <a:ea typeface="Times New Roman"/>
              </a:rPr>
              <a:t>(Mükellef Hizmetleri Gelir Vergileri Grup Müdürlüğü)</a:t>
            </a:r>
            <a:br>
              <a:rPr lang="tr-TR" sz="1800" dirty="0">
                <a:latin typeface="Times New Roman"/>
                <a:ea typeface="Times New Roman"/>
              </a:rPr>
            </a:br>
            <a:r>
              <a:rPr lang="tr-TR" sz="1800" dirty="0">
                <a:solidFill>
                  <a:prstClr val="black"/>
                </a:solidFill>
                <a:latin typeface="Times New Roman"/>
                <a:ea typeface="Times New Roman"/>
                <a:cs typeface="Times New Roman"/>
              </a:rPr>
              <a:t>Adres </a:t>
            </a:r>
            <a:r>
              <a:rPr lang="tr-TR" sz="1800" dirty="0" smtClean="0">
                <a:latin typeface="Times New Roman"/>
                <a:ea typeface="Times New Roman"/>
              </a:rPr>
              <a:t>: </a:t>
            </a:r>
            <a:r>
              <a:rPr lang="tr-TR" sz="1800" dirty="0" err="1">
                <a:latin typeface="Times New Roman"/>
                <a:ea typeface="Times New Roman"/>
              </a:rPr>
              <a:t>Akşemsettin</a:t>
            </a:r>
            <a:r>
              <a:rPr lang="tr-TR" sz="1800" dirty="0">
                <a:latin typeface="Times New Roman"/>
                <a:ea typeface="Times New Roman"/>
              </a:rPr>
              <a:t>, Adnan Menderes </a:t>
            </a:r>
            <a:r>
              <a:rPr lang="tr-TR" sz="1800" dirty="0" err="1">
                <a:latin typeface="Times New Roman"/>
                <a:ea typeface="Times New Roman"/>
              </a:rPr>
              <a:t>Blv</a:t>
            </a:r>
            <a:r>
              <a:rPr lang="tr-TR" sz="1800" dirty="0">
                <a:latin typeface="Times New Roman"/>
                <a:ea typeface="Times New Roman"/>
              </a:rPr>
              <a:t>. No:56, 34080 Fatih/İstanbul</a:t>
            </a:r>
            <a:br>
              <a:rPr lang="tr-TR" sz="1800" dirty="0">
                <a:latin typeface="Times New Roman"/>
                <a:ea typeface="Times New Roman"/>
              </a:rPr>
            </a:br>
            <a:r>
              <a:rPr lang="tr-TR" sz="1800" dirty="0" smtClean="0">
                <a:latin typeface="Times New Roman"/>
                <a:ea typeface="Times New Roman"/>
                <a:cs typeface="Times New Roman"/>
              </a:rPr>
              <a:t>Telefon: 0(212) 4820707  - 2810-2814-2816-2817-2818 </a:t>
            </a:r>
            <a:r>
              <a:rPr lang="tr-TR" sz="1800" dirty="0">
                <a:latin typeface="Times New Roman"/>
                <a:ea typeface="Times New Roman"/>
              </a:rPr>
              <a:t/>
            </a:r>
            <a:br>
              <a:rPr lang="tr-TR" sz="1800" dirty="0">
                <a:latin typeface="Times New Roman"/>
                <a:ea typeface="Times New Roman"/>
              </a:rPr>
            </a:br>
            <a:endParaRPr lang="tr-TR" sz="1800" dirty="0">
              <a:latin typeface="Times New Roman"/>
              <a:ea typeface="Times New Roman"/>
              <a:cs typeface="Times New Roman"/>
            </a:endParaRPr>
          </a:p>
        </p:txBody>
      </p:sp>
      <p:sp>
        <p:nvSpPr>
          <p:cNvPr id="3" name="İçerik Yer Tutucusu 2"/>
          <p:cNvSpPr>
            <a:spLocks noGrp="1"/>
          </p:cNvSpPr>
          <p:nvPr>
            <p:ph idx="1"/>
          </p:nvPr>
        </p:nvSpPr>
        <p:spPr>
          <a:xfrm>
            <a:off x="457200" y="2204864"/>
            <a:ext cx="8229600" cy="3096344"/>
          </a:xfrm>
        </p:spPr>
        <p:txBody>
          <a:bodyPr>
            <a:noAutofit/>
          </a:bodyPr>
          <a:lstStyle/>
          <a:p>
            <a:pPr marL="0" indent="0">
              <a:spcAft>
                <a:spcPts val="0"/>
              </a:spcAft>
              <a:buNone/>
            </a:pPr>
            <a:r>
              <a:rPr lang="tr-TR" sz="1800" b="1" kern="1400" dirty="0" smtClean="0">
                <a:solidFill>
                  <a:srgbClr val="000000"/>
                </a:solidFill>
                <a:latin typeface="Times New Roman"/>
                <a:ea typeface="Times New Roman"/>
              </a:rPr>
              <a:t>Vergi İndirim Belgesi</a:t>
            </a:r>
            <a:r>
              <a:rPr lang="tr-TR" sz="1800" kern="1400" dirty="0" smtClean="0">
                <a:solidFill>
                  <a:srgbClr val="000000"/>
                </a:solidFill>
                <a:latin typeface="Times New Roman"/>
                <a:ea typeface="Times New Roman"/>
              </a:rPr>
              <a:t>: Bakmakla </a:t>
            </a:r>
            <a:r>
              <a:rPr lang="tr-TR" sz="1800" kern="1400" dirty="0">
                <a:solidFill>
                  <a:srgbClr val="000000"/>
                </a:solidFill>
                <a:latin typeface="Times New Roman"/>
                <a:ea typeface="Times New Roman"/>
              </a:rPr>
              <a:t>yükümlü olduğu eş, çocuk, anne ve babası engelli olan çalışanlar (serbest çalışanlar ve isteğe Bağlılar dahil) bulundukları il/ilçe vergi dairelerine müracaat ederek vergi indirim hakkı </a:t>
            </a:r>
            <a:r>
              <a:rPr lang="tr-TR" sz="1800" kern="1400" dirty="0" smtClean="0">
                <a:solidFill>
                  <a:srgbClr val="000000"/>
                </a:solidFill>
                <a:latin typeface="Times New Roman"/>
                <a:ea typeface="Times New Roman"/>
              </a:rPr>
              <a:t>alırlar. Bunun için;</a:t>
            </a:r>
            <a:endParaRPr lang="tr-TR" sz="1200" dirty="0">
              <a:latin typeface="Times New Roman"/>
              <a:ea typeface="Times New Roman"/>
            </a:endParaRPr>
          </a:p>
          <a:p>
            <a:pPr>
              <a:spcAft>
                <a:spcPts val="0"/>
              </a:spcAft>
              <a:buFont typeface="+mj-lt"/>
              <a:buAutoNum type="arabicParenR"/>
            </a:pPr>
            <a:r>
              <a:rPr lang="tr-TR" sz="1800" dirty="0" smtClean="0">
                <a:latin typeface="Times New Roman"/>
                <a:ea typeface="Times New Roman"/>
              </a:rPr>
              <a:t>İşyerinden çalıştığına dair (</a:t>
            </a:r>
            <a:r>
              <a:rPr lang="tr-TR" sz="1800" dirty="0">
                <a:latin typeface="Times New Roman"/>
                <a:ea typeface="Times New Roman"/>
              </a:rPr>
              <a:t>tarihli, imzalı, kaşeli)  Yazı</a:t>
            </a:r>
            <a:endParaRPr lang="tr-TR" sz="2000" dirty="0">
              <a:latin typeface="Times New Roman"/>
              <a:ea typeface="Times New Roman"/>
            </a:endParaRPr>
          </a:p>
          <a:p>
            <a:pPr>
              <a:spcAft>
                <a:spcPts val="0"/>
              </a:spcAft>
              <a:buFont typeface="+mj-lt"/>
              <a:buAutoNum type="arabicParenR"/>
            </a:pPr>
            <a:r>
              <a:rPr lang="tr-TR" sz="1800" dirty="0" smtClean="0">
                <a:latin typeface="Times New Roman"/>
                <a:ea typeface="Times New Roman"/>
              </a:rPr>
              <a:t>Kendisi </a:t>
            </a:r>
            <a:r>
              <a:rPr lang="tr-TR" sz="1800" dirty="0">
                <a:latin typeface="Times New Roman"/>
                <a:ea typeface="Times New Roman"/>
              </a:rPr>
              <a:t>ve Bakmakla Yükümlü Olduğu Özürlü Kişinin Nüfus Cüzdanı</a:t>
            </a:r>
            <a:endParaRPr lang="tr-TR" sz="2000" dirty="0">
              <a:latin typeface="Times New Roman"/>
              <a:ea typeface="Times New Roman"/>
            </a:endParaRPr>
          </a:p>
          <a:p>
            <a:pPr>
              <a:spcAft>
                <a:spcPts val="0"/>
              </a:spcAft>
              <a:buFont typeface="+mj-lt"/>
              <a:buAutoNum type="arabicParenR"/>
            </a:pPr>
            <a:r>
              <a:rPr lang="tr-TR" sz="1800" dirty="0" smtClean="0">
                <a:latin typeface="Times New Roman"/>
                <a:ea typeface="Times New Roman"/>
              </a:rPr>
              <a:t>Kendisi </a:t>
            </a:r>
            <a:r>
              <a:rPr lang="tr-TR" sz="1800" dirty="0">
                <a:latin typeface="Times New Roman"/>
                <a:ea typeface="Times New Roman"/>
              </a:rPr>
              <a:t>ve Bakmakla Yükümlü Olduğu Özürlü Kişinin 1’er Adet Fotoğrafı</a:t>
            </a:r>
            <a:endParaRPr lang="tr-TR" sz="2000" dirty="0">
              <a:latin typeface="Times New Roman"/>
              <a:ea typeface="Times New Roman"/>
            </a:endParaRPr>
          </a:p>
          <a:p>
            <a:pPr>
              <a:spcAft>
                <a:spcPts val="0"/>
              </a:spcAft>
              <a:buFont typeface="+mj-lt"/>
              <a:buAutoNum type="arabicParenR"/>
            </a:pPr>
            <a:r>
              <a:rPr lang="tr-TR" sz="1800" dirty="0" smtClean="0">
                <a:latin typeface="Times New Roman"/>
                <a:ea typeface="Times New Roman"/>
              </a:rPr>
              <a:t>%40 engelli Sağlık Kurulu Raporu Aslı  </a:t>
            </a:r>
          </a:p>
          <a:p>
            <a:pPr>
              <a:spcAft>
                <a:spcPts val="0"/>
              </a:spcAft>
              <a:buFont typeface="+mj-lt"/>
              <a:buAutoNum type="arabicParenR"/>
            </a:pPr>
            <a:r>
              <a:rPr lang="tr-TR" sz="1800" dirty="0" smtClean="0">
                <a:latin typeface="Times New Roman"/>
                <a:ea typeface="Times New Roman"/>
              </a:rPr>
              <a:t>Bakmakla </a:t>
            </a:r>
            <a:r>
              <a:rPr lang="tr-TR" sz="1800" dirty="0">
                <a:latin typeface="Times New Roman"/>
                <a:ea typeface="Times New Roman"/>
              </a:rPr>
              <a:t>Yükümlü Olduğunu Gösterir Belge ( </a:t>
            </a:r>
            <a:r>
              <a:rPr lang="tr-TR" sz="1800" dirty="0" smtClean="0">
                <a:latin typeface="Times New Roman"/>
                <a:ea typeface="Times New Roman"/>
              </a:rPr>
              <a:t>SGK </a:t>
            </a:r>
            <a:r>
              <a:rPr lang="tr-TR" sz="1800" dirty="0" err="1" smtClean="0">
                <a:latin typeface="Times New Roman"/>
                <a:ea typeface="Times New Roman"/>
              </a:rPr>
              <a:t>Müstehaklık</a:t>
            </a:r>
            <a:r>
              <a:rPr lang="tr-TR" sz="1800" dirty="0" smtClean="0">
                <a:latin typeface="Times New Roman"/>
                <a:ea typeface="Times New Roman"/>
              </a:rPr>
              <a:t> </a:t>
            </a:r>
            <a:r>
              <a:rPr lang="tr-TR" sz="1800" dirty="0">
                <a:latin typeface="Times New Roman"/>
                <a:ea typeface="Times New Roman"/>
              </a:rPr>
              <a:t>Belgesi)</a:t>
            </a:r>
            <a:endParaRPr lang="tr-TR" sz="2000" dirty="0">
              <a:latin typeface="Times New Roman"/>
              <a:ea typeface="Times New Roman"/>
            </a:endParaRPr>
          </a:p>
          <a:p>
            <a:pPr marL="0" indent="0">
              <a:spcAft>
                <a:spcPts val="1000"/>
              </a:spcAft>
              <a:buNone/>
            </a:pPr>
            <a:endParaRPr lang="tr-TR" sz="1800" dirty="0" smtClean="0">
              <a:latin typeface="Times New Roman"/>
              <a:ea typeface="Times New Roman"/>
              <a:cs typeface="Times New Roman"/>
            </a:endParaRPr>
          </a:p>
          <a:p>
            <a:pPr marL="324000">
              <a:spcAft>
                <a:spcPts val="1000"/>
              </a:spcAft>
            </a:pPr>
            <a:endParaRPr lang="tr-TR" sz="1800" dirty="0" smtClean="0">
              <a:latin typeface="Times New Roman"/>
              <a:ea typeface="Times New Roman"/>
              <a:cs typeface="Times New Roman"/>
            </a:endParaRPr>
          </a:p>
          <a:p>
            <a:pPr marL="324000">
              <a:spcAft>
                <a:spcPts val="1000"/>
              </a:spcAft>
            </a:pPr>
            <a:endParaRPr lang="tr-TR" sz="1800" dirty="0">
              <a:latin typeface="Times New Roman"/>
              <a:ea typeface="Times New Roman"/>
              <a:cs typeface="Times New Roman"/>
            </a:endParaRPr>
          </a:p>
        </p:txBody>
      </p:sp>
      <p:sp>
        <p:nvSpPr>
          <p:cNvPr id="4" name="Slayt Numarası Yer Tutucusu 3"/>
          <p:cNvSpPr>
            <a:spLocks noGrp="1"/>
          </p:cNvSpPr>
          <p:nvPr>
            <p:ph type="sldNum" sz="quarter" idx="12"/>
          </p:nvPr>
        </p:nvSpPr>
        <p:spPr/>
        <p:txBody>
          <a:bodyPr/>
          <a:lstStyle/>
          <a:p>
            <a:fld id="{C2436EE2-B13A-4F96-90D6-CC29A7E6B992}" type="slidenum">
              <a:rPr lang="tr-TR" smtClean="0"/>
              <a:t>13</a:t>
            </a:fld>
            <a:endParaRPr lang="tr-TR"/>
          </a:p>
        </p:txBody>
      </p:sp>
    </p:spTree>
    <p:extLst>
      <p:ext uri="{BB962C8B-B14F-4D97-AF65-F5344CB8AC3E}">
        <p14:creationId xmlns:p14="http://schemas.microsoft.com/office/powerpoint/2010/main" val="1870911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04664"/>
            <a:ext cx="8229600" cy="1368152"/>
          </a:xfrm>
        </p:spPr>
        <p:txBody>
          <a:bodyPr>
            <a:normAutofit/>
          </a:bodyPr>
          <a:lstStyle/>
          <a:p>
            <a:r>
              <a:rPr lang="tr-TR" sz="2000" b="1" dirty="0">
                <a:latin typeface="Times New Roman"/>
                <a:ea typeface="Times New Roman"/>
                <a:cs typeface="Times New Roman"/>
              </a:rPr>
              <a:t>ÖSYM EKPSS </a:t>
            </a:r>
            <a:r>
              <a:rPr lang="tr-TR" sz="2000" b="1" dirty="0" smtClean="0">
                <a:latin typeface="Times New Roman"/>
                <a:ea typeface="Times New Roman"/>
                <a:cs typeface="Times New Roman"/>
              </a:rPr>
              <a:t/>
            </a:r>
            <a:br>
              <a:rPr lang="tr-TR" sz="2000" b="1" dirty="0" smtClean="0">
                <a:latin typeface="Times New Roman"/>
                <a:ea typeface="Times New Roman"/>
                <a:cs typeface="Times New Roman"/>
              </a:rPr>
            </a:br>
            <a:r>
              <a:rPr lang="tr-TR" sz="1800" dirty="0" smtClean="0">
                <a:latin typeface="Times New Roman"/>
                <a:ea typeface="Times New Roman"/>
                <a:cs typeface="Times New Roman"/>
              </a:rPr>
              <a:t>Adres</a:t>
            </a:r>
            <a:r>
              <a:rPr lang="tr-TR" sz="1800" dirty="0">
                <a:latin typeface="Times New Roman"/>
                <a:ea typeface="Times New Roman"/>
                <a:cs typeface="Times New Roman"/>
              </a:rPr>
              <a:t>: Hakimiyet-i Milliye Cad. No: 47/A Üsküdar/İSTANBUL</a:t>
            </a:r>
            <a:br>
              <a:rPr lang="tr-TR" sz="1800" dirty="0">
                <a:latin typeface="Times New Roman"/>
                <a:ea typeface="Times New Roman"/>
                <a:cs typeface="Times New Roman"/>
              </a:rPr>
            </a:br>
            <a:r>
              <a:rPr lang="tr-TR" sz="1800" dirty="0">
                <a:latin typeface="Times New Roman"/>
                <a:ea typeface="Times New Roman"/>
                <a:cs typeface="Times New Roman"/>
              </a:rPr>
              <a:t>Telefon: (216)4928888  ÖSYM  4446796</a:t>
            </a:r>
            <a:br>
              <a:rPr lang="tr-TR" sz="1800" dirty="0">
                <a:latin typeface="Times New Roman"/>
                <a:ea typeface="Times New Roman"/>
                <a:cs typeface="Times New Roman"/>
              </a:rPr>
            </a:br>
            <a:endParaRPr lang="tr-TR" sz="1800" dirty="0">
              <a:latin typeface="Times New Roman"/>
              <a:ea typeface="Times New Roman"/>
              <a:cs typeface="Times New Roman"/>
            </a:endParaRPr>
          </a:p>
        </p:txBody>
      </p:sp>
      <p:sp>
        <p:nvSpPr>
          <p:cNvPr id="3" name="İçerik Yer Tutucusu 2"/>
          <p:cNvSpPr>
            <a:spLocks noGrp="1"/>
          </p:cNvSpPr>
          <p:nvPr>
            <p:ph idx="1"/>
          </p:nvPr>
        </p:nvSpPr>
        <p:spPr>
          <a:xfrm>
            <a:off x="457200" y="2060848"/>
            <a:ext cx="8229600" cy="3528392"/>
          </a:xfrm>
        </p:spPr>
        <p:txBody>
          <a:bodyPr>
            <a:noAutofit/>
          </a:bodyPr>
          <a:lstStyle/>
          <a:p>
            <a:pPr marL="288000">
              <a:spcBef>
                <a:spcPts val="0"/>
              </a:spcBef>
            </a:pPr>
            <a:r>
              <a:rPr lang="tr-TR" sz="1800" dirty="0" smtClean="0">
                <a:latin typeface="Times New Roman"/>
                <a:ea typeface="Times New Roman"/>
                <a:cs typeface="Times New Roman"/>
              </a:rPr>
              <a:t>EKPSS / SINAV (Lise</a:t>
            </a:r>
            <a:r>
              <a:rPr lang="tr-TR" sz="1800" dirty="0">
                <a:latin typeface="Times New Roman"/>
                <a:ea typeface="Times New Roman"/>
                <a:cs typeface="Times New Roman"/>
              </a:rPr>
              <a:t>, </a:t>
            </a:r>
            <a:r>
              <a:rPr lang="tr-TR" sz="1800" dirty="0" err="1">
                <a:latin typeface="Times New Roman"/>
                <a:ea typeface="Times New Roman"/>
                <a:cs typeface="Times New Roman"/>
              </a:rPr>
              <a:t>önlisans</a:t>
            </a:r>
            <a:r>
              <a:rPr lang="tr-TR" sz="1800" dirty="0">
                <a:latin typeface="Times New Roman"/>
                <a:ea typeface="Times New Roman"/>
                <a:cs typeface="Times New Roman"/>
              </a:rPr>
              <a:t> veya </a:t>
            </a:r>
            <a:r>
              <a:rPr lang="tr-TR" sz="1800" dirty="0" smtClean="0">
                <a:latin typeface="Times New Roman"/>
                <a:ea typeface="Times New Roman"/>
                <a:cs typeface="Times New Roman"/>
              </a:rPr>
              <a:t>lisans mezunları),</a:t>
            </a:r>
          </a:p>
          <a:p>
            <a:pPr marL="288000" lvl="0">
              <a:spcBef>
                <a:spcPts val="0"/>
              </a:spcBef>
            </a:pPr>
            <a:r>
              <a:rPr lang="tr-TR" sz="1800" dirty="0" smtClean="0">
                <a:latin typeface="Times New Roman"/>
                <a:ea typeface="Times New Roman"/>
                <a:cs typeface="Times New Roman"/>
              </a:rPr>
              <a:t>EKPSS/Kura  (İlkokul/ortaokul/ilköğretim/özel </a:t>
            </a:r>
            <a:r>
              <a:rPr lang="tr-TR" sz="1800" dirty="0">
                <a:latin typeface="Times New Roman"/>
                <a:ea typeface="Times New Roman"/>
                <a:cs typeface="Times New Roman"/>
              </a:rPr>
              <a:t>eğitim iş </a:t>
            </a:r>
            <a:r>
              <a:rPr lang="tr-TR" sz="1800" dirty="0" err="1" smtClean="0">
                <a:latin typeface="Times New Roman"/>
                <a:ea typeface="Times New Roman"/>
                <a:cs typeface="Times New Roman"/>
              </a:rPr>
              <a:t>uyg</a:t>
            </a:r>
            <a:r>
              <a:rPr lang="tr-TR" sz="1800" dirty="0" smtClean="0">
                <a:latin typeface="Times New Roman"/>
                <a:ea typeface="Times New Roman"/>
                <a:cs typeface="Times New Roman"/>
              </a:rPr>
              <a:t>. merkezi mezunları).</a:t>
            </a:r>
          </a:p>
          <a:p>
            <a:pPr marL="288000" lvl="0">
              <a:spcBef>
                <a:spcPts val="0"/>
              </a:spcBef>
            </a:pPr>
            <a:r>
              <a:rPr lang="tr-TR" sz="1800" dirty="0" smtClean="0">
                <a:solidFill>
                  <a:prstClr val="black"/>
                </a:solidFill>
                <a:latin typeface="Times New Roman"/>
                <a:ea typeface="Times New Roman"/>
                <a:cs typeface="Times New Roman"/>
              </a:rPr>
              <a:t>Birden </a:t>
            </a:r>
            <a:r>
              <a:rPr lang="tr-TR" sz="1800" dirty="0">
                <a:solidFill>
                  <a:prstClr val="black"/>
                </a:solidFill>
                <a:latin typeface="Times New Roman"/>
                <a:ea typeface="Times New Roman"/>
                <a:cs typeface="Times New Roman"/>
              </a:rPr>
              <a:t>fazla engeli olanlar, sadece bir engel grubunda </a:t>
            </a:r>
            <a:r>
              <a:rPr lang="tr-TR" sz="1800" dirty="0" smtClean="0">
                <a:solidFill>
                  <a:prstClr val="black"/>
                </a:solidFill>
                <a:latin typeface="Times New Roman"/>
                <a:ea typeface="Times New Roman"/>
                <a:cs typeface="Times New Roman"/>
              </a:rPr>
              <a:t>başvurabilir.</a:t>
            </a:r>
          </a:p>
          <a:p>
            <a:pPr marL="288000" lvl="0">
              <a:spcBef>
                <a:spcPts val="0"/>
              </a:spcBef>
            </a:pPr>
            <a:r>
              <a:rPr lang="tr-TR" sz="1800" dirty="0">
                <a:solidFill>
                  <a:prstClr val="black"/>
                </a:solidFill>
                <a:latin typeface="Times New Roman"/>
                <a:ea typeface="Times New Roman"/>
                <a:cs typeface="Times New Roman"/>
              </a:rPr>
              <a:t>Türk vatandaşı olmak, Kamu haklarından mahrum bulunmamak</a:t>
            </a:r>
          </a:p>
          <a:p>
            <a:pPr marL="288000">
              <a:spcBef>
                <a:spcPts val="0"/>
              </a:spcBef>
            </a:pPr>
            <a:r>
              <a:rPr lang="tr-TR" sz="1800" dirty="0" smtClean="0">
                <a:latin typeface="Times New Roman"/>
                <a:ea typeface="Times New Roman"/>
                <a:cs typeface="Times New Roman"/>
              </a:rPr>
              <a:t>En </a:t>
            </a:r>
            <a:r>
              <a:rPr lang="tr-TR" sz="1800" dirty="0">
                <a:latin typeface="Times New Roman"/>
                <a:ea typeface="Times New Roman"/>
                <a:cs typeface="Times New Roman"/>
              </a:rPr>
              <a:t>az %40 Engelli Sağlık Kurulu Raporu </a:t>
            </a:r>
            <a:r>
              <a:rPr lang="tr-TR" sz="1800" dirty="0" smtClean="0">
                <a:latin typeface="Times New Roman"/>
                <a:ea typeface="Times New Roman"/>
                <a:cs typeface="Times New Roman"/>
              </a:rPr>
              <a:t>bulunanlar,</a:t>
            </a:r>
          </a:p>
          <a:p>
            <a:pPr marL="288000">
              <a:spcBef>
                <a:spcPts val="0"/>
              </a:spcBef>
            </a:pPr>
            <a:r>
              <a:rPr lang="tr-TR" sz="1800" dirty="0" smtClean="0">
                <a:latin typeface="Times New Roman"/>
                <a:ea typeface="Times New Roman"/>
                <a:cs typeface="Times New Roman"/>
              </a:rPr>
              <a:t>Aday ve ASP görevlisi </a:t>
            </a:r>
            <a:r>
              <a:rPr lang="tr-TR" sz="1800" dirty="0">
                <a:latin typeface="Times New Roman"/>
                <a:ea typeface="Times New Roman"/>
                <a:cs typeface="Times New Roman"/>
              </a:rPr>
              <a:t>tarafından </a:t>
            </a:r>
            <a:r>
              <a:rPr lang="tr-TR" sz="1800" dirty="0" smtClean="0">
                <a:latin typeface="Times New Roman"/>
                <a:ea typeface="Times New Roman"/>
                <a:cs typeface="Times New Roman"/>
              </a:rPr>
              <a:t>imzalanmış, ön </a:t>
            </a:r>
            <a:r>
              <a:rPr lang="tr-TR" sz="1800" dirty="0">
                <a:latin typeface="Times New Roman"/>
                <a:ea typeface="Times New Roman"/>
                <a:cs typeface="Times New Roman"/>
              </a:rPr>
              <a:t>Kabul </a:t>
            </a:r>
            <a:r>
              <a:rPr lang="tr-TR" sz="1800" dirty="0" smtClean="0">
                <a:latin typeface="Times New Roman"/>
                <a:ea typeface="Times New Roman"/>
                <a:cs typeface="Times New Roman"/>
              </a:rPr>
              <a:t>ve Taahhüt </a:t>
            </a:r>
            <a:r>
              <a:rPr lang="tr-TR" sz="1800" dirty="0">
                <a:latin typeface="Times New Roman"/>
                <a:ea typeface="Times New Roman"/>
                <a:cs typeface="Times New Roman"/>
              </a:rPr>
              <a:t>Beyanı belgesini </a:t>
            </a:r>
            <a:r>
              <a:rPr lang="tr-TR" sz="1800" dirty="0" smtClean="0">
                <a:latin typeface="Times New Roman"/>
                <a:ea typeface="Times New Roman"/>
                <a:cs typeface="Times New Roman"/>
              </a:rPr>
              <a:t>edinmek.</a:t>
            </a:r>
          </a:p>
          <a:p>
            <a:pPr marL="288000">
              <a:spcBef>
                <a:spcPts val="0"/>
              </a:spcBef>
            </a:pPr>
            <a:r>
              <a:rPr lang="tr-TR" sz="1800" dirty="0" smtClean="0">
                <a:latin typeface="Times New Roman"/>
                <a:ea typeface="Times New Roman"/>
                <a:cs typeface="Times New Roman"/>
              </a:rPr>
              <a:t>18 </a:t>
            </a:r>
            <a:r>
              <a:rPr lang="tr-TR" sz="1800" dirty="0">
                <a:latin typeface="Times New Roman"/>
                <a:ea typeface="Times New Roman"/>
                <a:cs typeface="Times New Roman"/>
              </a:rPr>
              <a:t>yaşını tamamlamış olmak. (Bir meslek veya sanat okulunu bitirenler en az 15 </a:t>
            </a:r>
            <a:r>
              <a:rPr lang="tr-TR" sz="1800" dirty="0" smtClean="0">
                <a:latin typeface="Times New Roman"/>
                <a:ea typeface="Times New Roman"/>
                <a:cs typeface="Times New Roman"/>
              </a:rPr>
              <a:t>yaşını doldurmuş </a:t>
            </a:r>
            <a:r>
              <a:rPr lang="tr-TR" sz="1800" dirty="0">
                <a:latin typeface="Times New Roman"/>
                <a:ea typeface="Times New Roman"/>
                <a:cs typeface="Times New Roman"/>
              </a:rPr>
              <a:t>olmak), 65 yaşını dolduran engelli adayların başvurusu</a:t>
            </a:r>
          </a:p>
          <a:p>
            <a:pPr marL="0" indent="0">
              <a:spcBef>
                <a:spcPts val="0"/>
              </a:spcBef>
              <a:buNone/>
            </a:pPr>
            <a:r>
              <a:rPr lang="tr-TR" sz="1800" dirty="0" smtClean="0">
                <a:latin typeface="Times New Roman"/>
                <a:ea typeface="Times New Roman"/>
                <a:cs typeface="Times New Roman"/>
              </a:rPr>
              <a:t>      kabul </a:t>
            </a:r>
            <a:r>
              <a:rPr lang="tr-TR" sz="1800" dirty="0">
                <a:latin typeface="Times New Roman"/>
                <a:ea typeface="Times New Roman"/>
                <a:cs typeface="Times New Roman"/>
              </a:rPr>
              <a:t>edilmeyecektir</a:t>
            </a:r>
            <a:r>
              <a:rPr lang="tr-TR" sz="1800" dirty="0" smtClean="0">
                <a:latin typeface="Times New Roman"/>
                <a:ea typeface="Times New Roman"/>
                <a:cs typeface="Times New Roman"/>
              </a:rPr>
              <a:t>.</a:t>
            </a:r>
          </a:p>
          <a:p>
            <a:pPr lvl="0">
              <a:spcBef>
                <a:spcPts val="0"/>
              </a:spcBef>
              <a:spcAft>
                <a:spcPts val="600"/>
              </a:spcAft>
            </a:pPr>
            <a:r>
              <a:rPr lang="tr-TR" sz="1800" dirty="0">
                <a:solidFill>
                  <a:prstClr val="black"/>
                </a:solidFill>
                <a:latin typeface="Times New Roman"/>
                <a:ea typeface="Times New Roman"/>
                <a:cs typeface="Times New Roman"/>
              </a:rPr>
              <a:t>EKPSS sonuçları ile kura kayıtları yapıldığı tarihten itibaren dört yıl geçerlidir.</a:t>
            </a:r>
          </a:p>
          <a:p>
            <a:pPr marL="0" indent="0">
              <a:spcBef>
                <a:spcPts val="0"/>
              </a:spcBef>
              <a:buNone/>
            </a:pPr>
            <a:endParaRPr lang="tr-TR" sz="1800" dirty="0" smtClean="0">
              <a:latin typeface="Times New Roman"/>
              <a:ea typeface="Times New Roman"/>
              <a:cs typeface="Times New Roman"/>
            </a:endParaRPr>
          </a:p>
          <a:p>
            <a:pPr marL="0" indent="0">
              <a:spcBef>
                <a:spcPts val="0"/>
              </a:spcBef>
              <a:buNone/>
            </a:pPr>
            <a:endParaRPr lang="tr-TR" sz="1800" dirty="0">
              <a:latin typeface="Times New Roman"/>
              <a:ea typeface="Times New Roman"/>
              <a:cs typeface="Times New Roman"/>
            </a:endParaRPr>
          </a:p>
        </p:txBody>
      </p:sp>
      <p:sp>
        <p:nvSpPr>
          <p:cNvPr id="4" name="Slayt Numarası Yer Tutucusu 3"/>
          <p:cNvSpPr>
            <a:spLocks noGrp="1"/>
          </p:cNvSpPr>
          <p:nvPr>
            <p:ph type="sldNum" sz="quarter" idx="12"/>
          </p:nvPr>
        </p:nvSpPr>
        <p:spPr/>
        <p:txBody>
          <a:bodyPr/>
          <a:lstStyle/>
          <a:p>
            <a:fld id="{C2436EE2-B13A-4F96-90D6-CC29A7E6B992}" type="slidenum">
              <a:rPr lang="tr-TR" smtClean="0"/>
              <a:t>14</a:t>
            </a:fld>
            <a:endParaRPr lang="tr-TR"/>
          </a:p>
        </p:txBody>
      </p:sp>
    </p:spTree>
    <p:extLst>
      <p:ext uri="{BB962C8B-B14F-4D97-AF65-F5344CB8AC3E}">
        <p14:creationId xmlns:p14="http://schemas.microsoft.com/office/powerpoint/2010/main" val="1719737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354162"/>
          </a:xfrm>
        </p:spPr>
        <p:txBody>
          <a:bodyPr>
            <a:normAutofit/>
          </a:bodyPr>
          <a:lstStyle/>
          <a:p>
            <a:r>
              <a:rPr lang="tr-TR" sz="2000" b="1" dirty="0" smtClean="0"/>
              <a:t>İŞKUR Ümraniye Hizmet Merkezi</a:t>
            </a:r>
            <a:br>
              <a:rPr lang="tr-TR" sz="2000" b="1" dirty="0" smtClean="0"/>
            </a:br>
            <a:r>
              <a:rPr lang="tr-TR" sz="1800" dirty="0">
                <a:latin typeface="Times New Roman"/>
                <a:ea typeface="Times New Roman"/>
                <a:cs typeface="Times New Roman"/>
              </a:rPr>
              <a:t>Adres: </a:t>
            </a:r>
            <a:r>
              <a:rPr lang="tr-TR" sz="1800" dirty="0" smtClean="0">
                <a:latin typeface="Times New Roman"/>
                <a:ea typeface="Times New Roman"/>
                <a:cs typeface="Times New Roman"/>
              </a:rPr>
              <a:t>Atakent Mah. Alemdağ Cad. 372/1 </a:t>
            </a:r>
            <a:r>
              <a:rPr lang="tr-TR" sz="1800" dirty="0">
                <a:latin typeface="Times New Roman"/>
                <a:ea typeface="Times New Roman"/>
                <a:cs typeface="Times New Roman"/>
              </a:rPr>
              <a:t>Ümraniye/İstanbul</a:t>
            </a:r>
            <a:br>
              <a:rPr lang="tr-TR" sz="1800" dirty="0">
                <a:latin typeface="Times New Roman"/>
                <a:ea typeface="Times New Roman"/>
                <a:cs typeface="Times New Roman"/>
              </a:rPr>
            </a:br>
            <a:r>
              <a:rPr lang="tr-TR" sz="1800" dirty="0">
                <a:latin typeface="Times New Roman"/>
                <a:ea typeface="Times New Roman"/>
                <a:cs typeface="Times New Roman"/>
              </a:rPr>
              <a:t>Telefon: (0216) 523 90 26</a:t>
            </a:r>
            <a:br>
              <a:rPr lang="tr-TR" sz="1800" dirty="0">
                <a:latin typeface="Times New Roman"/>
                <a:ea typeface="Times New Roman"/>
                <a:cs typeface="Times New Roman"/>
              </a:rPr>
            </a:br>
            <a:endParaRPr lang="tr-TR" sz="1800" dirty="0">
              <a:latin typeface="Times New Roman"/>
              <a:ea typeface="Times New Roman"/>
              <a:cs typeface="Times New Roman"/>
            </a:endParaRPr>
          </a:p>
        </p:txBody>
      </p:sp>
      <p:sp>
        <p:nvSpPr>
          <p:cNvPr id="3" name="İçerik Yer Tutucusu 2"/>
          <p:cNvSpPr>
            <a:spLocks noGrp="1"/>
          </p:cNvSpPr>
          <p:nvPr>
            <p:ph idx="1"/>
          </p:nvPr>
        </p:nvSpPr>
        <p:spPr>
          <a:xfrm>
            <a:off x="457200" y="2060848"/>
            <a:ext cx="8229600" cy="3168352"/>
          </a:xfrm>
        </p:spPr>
        <p:txBody>
          <a:bodyPr>
            <a:noAutofit/>
          </a:bodyPr>
          <a:lstStyle/>
          <a:p>
            <a:pPr marL="324000">
              <a:spcAft>
                <a:spcPts val="1000"/>
              </a:spcAft>
            </a:pPr>
            <a:r>
              <a:rPr lang="tr-TR" sz="1800" dirty="0" smtClean="0">
                <a:latin typeface="Times New Roman"/>
                <a:ea typeface="Times New Roman"/>
                <a:cs typeface="Times New Roman"/>
              </a:rPr>
              <a:t>En az %40 Engelli Sağlık Kurulu Raporlu olanlar;</a:t>
            </a:r>
          </a:p>
          <a:p>
            <a:pPr marL="324000">
              <a:spcAft>
                <a:spcPts val="1000"/>
              </a:spcAft>
            </a:pPr>
            <a:r>
              <a:rPr lang="tr-TR" sz="1800" dirty="0" smtClean="0">
                <a:latin typeface="Times New Roman"/>
                <a:ea typeface="Times New Roman"/>
                <a:cs typeface="Times New Roman"/>
              </a:rPr>
              <a:t>İş garantili meslek edindirme kursları açma,</a:t>
            </a:r>
          </a:p>
          <a:p>
            <a:pPr marL="324000">
              <a:spcAft>
                <a:spcPts val="1000"/>
              </a:spcAft>
            </a:pPr>
            <a:r>
              <a:rPr lang="tr-TR" sz="1800" dirty="0" smtClean="0">
                <a:latin typeface="Times New Roman"/>
                <a:ea typeface="Times New Roman"/>
                <a:cs typeface="Times New Roman"/>
              </a:rPr>
              <a:t>Engellilere, </a:t>
            </a:r>
            <a:r>
              <a:rPr lang="tr-TR" sz="1800" dirty="0" smtClean="0">
                <a:solidFill>
                  <a:prstClr val="black"/>
                </a:solidFill>
                <a:latin typeface="Times New Roman"/>
                <a:ea typeface="Times New Roman"/>
                <a:cs typeface="Times New Roman"/>
              </a:rPr>
              <a:t>Özel </a:t>
            </a:r>
            <a:r>
              <a:rPr lang="tr-TR" sz="1800" dirty="0">
                <a:solidFill>
                  <a:prstClr val="black"/>
                </a:solidFill>
                <a:latin typeface="Times New Roman"/>
                <a:ea typeface="Times New Roman"/>
                <a:cs typeface="Times New Roman"/>
              </a:rPr>
              <a:t>Sektörde </a:t>
            </a:r>
            <a:r>
              <a:rPr lang="tr-TR" sz="1800" dirty="0" smtClean="0">
                <a:latin typeface="Times New Roman"/>
                <a:ea typeface="Times New Roman"/>
                <a:cs typeface="Times New Roman"/>
              </a:rPr>
              <a:t>iş bulma ve yerleştirme </a:t>
            </a:r>
          </a:p>
          <a:p>
            <a:pPr marL="324000">
              <a:spcAft>
                <a:spcPts val="1000"/>
              </a:spcAft>
            </a:pPr>
            <a:r>
              <a:rPr lang="tr-TR" sz="1800" dirty="0">
                <a:solidFill>
                  <a:prstClr val="black"/>
                </a:solidFill>
                <a:latin typeface="Times New Roman"/>
                <a:ea typeface="Times New Roman"/>
                <a:cs typeface="Times New Roman"/>
              </a:rPr>
              <a:t>Kendi işini kurmak isteyen kişilere hibe desteği verilmektedir</a:t>
            </a:r>
            <a:endParaRPr lang="tr-TR" sz="1800" dirty="0">
              <a:latin typeface="Times New Roman"/>
              <a:ea typeface="Times New Roman"/>
              <a:cs typeface="Times New Roman"/>
            </a:endParaRPr>
          </a:p>
        </p:txBody>
      </p:sp>
      <p:sp>
        <p:nvSpPr>
          <p:cNvPr id="4" name="Slayt Numarası Yer Tutucusu 3"/>
          <p:cNvSpPr>
            <a:spLocks noGrp="1"/>
          </p:cNvSpPr>
          <p:nvPr>
            <p:ph type="sldNum" sz="quarter" idx="12"/>
          </p:nvPr>
        </p:nvSpPr>
        <p:spPr/>
        <p:txBody>
          <a:bodyPr/>
          <a:lstStyle/>
          <a:p>
            <a:fld id="{C2436EE2-B13A-4F96-90D6-CC29A7E6B992}" type="slidenum">
              <a:rPr lang="tr-TR" smtClean="0"/>
              <a:t>15</a:t>
            </a:fld>
            <a:endParaRPr lang="tr-TR"/>
          </a:p>
        </p:txBody>
      </p:sp>
    </p:spTree>
    <p:extLst>
      <p:ext uri="{BB962C8B-B14F-4D97-AF65-F5344CB8AC3E}">
        <p14:creationId xmlns:p14="http://schemas.microsoft.com/office/powerpoint/2010/main" val="3561443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354162"/>
          </a:xfrm>
        </p:spPr>
        <p:txBody>
          <a:bodyPr>
            <a:normAutofit/>
          </a:bodyPr>
          <a:lstStyle/>
          <a:p>
            <a:r>
              <a:rPr lang="tr-TR" sz="2000" b="1" kern="1800" dirty="0">
                <a:solidFill>
                  <a:prstClr val="black"/>
                </a:solidFill>
                <a:latin typeface="Times New Roman" panose="02020603050405020304" pitchFamily="18" charset="0"/>
                <a:ea typeface="Times New Roman"/>
                <a:cs typeface="Times New Roman" panose="02020603050405020304" pitchFamily="18" charset="0"/>
              </a:rPr>
              <a:t>Ümraniye Rehberlik ve Araştırma Merkezi</a:t>
            </a:r>
            <a:br>
              <a:rPr lang="tr-TR" sz="2000" b="1" kern="1800" dirty="0">
                <a:solidFill>
                  <a:prstClr val="black"/>
                </a:solidFill>
                <a:latin typeface="Times New Roman" panose="02020603050405020304" pitchFamily="18" charset="0"/>
                <a:ea typeface="Times New Roman"/>
                <a:cs typeface="Times New Roman" panose="02020603050405020304" pitchFamily="18" charset="0"/>
              </a:rPr>
            </a:br>
            <a:r>
              <a:rPr lang="tr-TR" sz="1800" dirty="0">
                <a:solidFill>
                  <a:prstClr val="black"/>
                </a:solidFill>
                <a:latin typeface="Times New Roman"/>
                <a:ea typeface="Times New Roman"/>
                <a:cs typeface="Times New Roman"/>
              </a:rPr>
              <a:t>Adres: </a:t>
            </a:r>
            <a:r>
              <a:rPr lang="tr-TR" sz="1800" dirty="0" err="1">
                <a:solidFill>
                  <a:prstClr val="black"/>
                </a:solidFill>
                <a:latin typeface="Times New Roman"/>
                <a:ea typeface="Times New Roman"/>
                <a:cs typeface="Times New Roman"/>
              </a:rPr>
              <a:t>Yamanevler</a:t>
            </a:r>
            <a:r>
              <a:rPr lang="tr-TR" sz="1800" dirty="0">
                <a:solidFill>
                  <a:prstClr val="black"/>
                </a:solidFill>
                <a:latin typeface="Times New Roman"/>
                <a:ea typeface="Times New Roman"/>
                <a:cs typeface="Times New Roman"/>
              </a:rPr>
              <a:t> Mah. Alemdağ Cad. No:163 Ümraniye/İstanbul </a:t>
            </a:r>
            <a:br>
              <a:rPr lang="tr-TR" sz="1800" dirty="0">
                <a:solidFill>
                  <a:prstClr val="black"/>
                </a:solidFill>
                <a:latin typeface="Times New Roman"/>
                <a:ea typeface="Times New Roman"/>
                <a:cs typeface="Times New Roman"/>
              </a:rPr>
            </a:br>
            <a:r>
              <a:rPr lang="tr-TR" sz="1800" dirty="0">
                <a:solidFill>
                  <a:prstClr val="black"/>
                </a:solidFill>
                <a:latin typeface="Times New Roman"/>
                <a:ea typeface="Times New Roman"/>
                <a:cs typeface="Times New Roman"/>
              </a:rPr>
              <a:t>Telefon: (216)5081137</a:t>
            </a:r>
            <a:br>
              <a:rPr lang="tr-TR" sz="1800" dirty="0">
                <a:solidFill>
                  <a:prstClr val="black"/>
                </a:solidFill>
                <a:latin typeface="Times New Roman"/>
                <a:ea typeface="Times New Roman"/>
                <a:cs typeface="Times New Roman"/>
              </a:rPr>
            </a:br>
            <a:endParaRPr lang="tr-TR" sz="1800" dirty="0">
              <a:latin typeface="Times New Roman"/>
              <a:ea typeface="Times New Roman"/>
              <a:cs typeface="Times New Roman"/>
            </a:endParaRPr>
          </a:p>
        </p:txBody>
      </p:sp>
      <p:sp>
        <p:nvSpPr>
          <p:cNvPr id="3" name="İçerik Yer Tutucusu 2"/>
          <p:cNvSpPr>
            <a:spLocks noGrp="1"/>
          </p:cNvSpPr>
          <p:nvPr>
            <p:ph idx="1"/>
          </p:nvPr>
        </p:nvSpPr>
        <p:spPr>
          <a:xfrm>
            <a:off x="457200" y="1916832"/>
            <a:ext cx="8229600" cy="4320480"/>
          </a:xfrm>
        </p:spPr>
        <p:txBody>
          <a:bodyPr>
            <a:noAutofit/>
          </a:bodyPr>
          <a:lstStyle/>
          <a:p>
            <a:pPr marL="0" indent="0">
              <a:spcAft>
                <a:spcPts val="1000"/>
              </a:spcAft>
              <a:buNone/>
            </a:pPr>
            <a:r>
              <a:rPr lang="tr-TR" sz="1800" dirty="0" smtClean="0">
                <a:solidFill>
                  <a:prstClr val="black"/>
                </a:solidFill>
                <a:latin typeface="Times New Roman"/>
                <a:ea typeface="Times New Roman"/>
                <a:cs typeface="Times New Roman"/>
              </a:rPr>
              <a:t>Kaynak:</a:t>
            </a:r>
          </a:p>
          <a:p>
            <a:pPr lvl="0">
              <a:spcAft>
                <a:spcPts val="1000"/>
              </a:spcAft>
            </a:pPr>
            <a:r>
              <a:rPr lang="tr-TR" sz="1800" dirty="0" smtClean="0">
                <a:solidFill>
                  <a:prstClr val="black"/>
                </a:solidFill>
                <a:latin typeface="Times New Roman"/>
                <a:ea typeface="Times New Roman"/>
                <a:cs typeface="Times New Roman"/>
                <a:hlinkClick r:id="rId2"/>
              </a:rPr>
              <a:t>https</a:t>
            </a:r>
            <a:r>
              <a:rPr lang="tr-TR" sz="1800" dirty="0">
                <a:solidFill>
                  <a:prstClr val="black"/>
                </a:solidFill>
                <a:latin typeface="Times New Roman"/>
                <a:ea typeface="Times New Roman"/>
                <a:cs typeface="Times New Roman"/>
                <a:hlinkClick r:id="rId2"/>
              </a:rPr>
              <a:t>://www.ailevecalisma.gov.tr/eyhgm/yayin-kaynak</a:t>
            </a:r>
            <a:r>
              <a:rPr lang="tr-TR" sz="1800" dirty="0" smtClean="0">
                <a:solidFill>
                  <a:prstClr val="black"/>
                </a:solidFill>
                <a:latin typeface="Times New Roman"/>
                <a:ea typeface="Times New Roman"/>
                <a:cs typeface="Times New Roman"/>
                <a:hlinkClick r:id="rId2"/>
              </a:rPr>
              <a:t>/</a:t>
            </a:r>
            <a:endParaRPr lang="tr-TR" sz="1800" dirty="0" smtClean="0">
              <a:solidFill>
                <a:prstClr val="black"/>
              </a:solidFill>
              <a:latin typeface="Times New Roman"/>
              <a:ea typeface="Times New Roman"/>
              <a:cs typeface="Times New Roman"/>
            </a:endParaRPr>
          </a:p>
          <a:p>
            <a:pPr lvl="0">
              <a:spcAft>
                <a:spcPts val="1000"/>
              </a:spcAft>
            </a:pPr>
            <a:r>
              <a:rPr lang="tr-TR" sz="1800" dirty="0">
                <a:solidFill>
                  <a:prstClr val="black"/>
                </a:solidFill>
                <a:latin typeface="Times New Roman"/>
                <a:ea typeface="Times New Roman"/>
                <a:cs typeface="Times New Roman"/>
                <a:hlinkClick r:id="rId3"/>
              </a:rPr>
              <a:t>http://engellirehberi.tsd.org.tr</a:t>
            </a:r>
            <a:r>
              <a:rPr lang="tr-TR" sz="1800" dirty="0" smtClean="0">
                <a:solidFill>
                  <a:prstClr val="black"/>
                </a:solidFill>
                <a:latin typeface="Times New Roman"/>
                <a:ea typeface="Times New Roman"/>
                <a:cs typeface="Times New Roman"/>
                <a:hlinkClick r:id="rId3"/>
              </a:rPr>
              <a:t>/</a:t>
            </a:r>
            <a:endParaRPr lang="tr-TR" sz="1800" dirty="0" smtClean="0">
              <a:solidFill>
                <a:prstClr val="black"/>
              </a:solidFill>
              <a:latin typeface="Times New Roman"/>
              <a:ea typeface="Times New Roman"/>
              <a:cs typeface="Times New Roman"/>
            </a:endParaRPr>
          </a:p>
          <a:p>
            <a:pPr lvl="0">
              <a:spcAft>
                <a:spcPts val="1000"/>
              </a:spcAft>
            </a:pPr>
            <a:r>
              <a:rPr lang="tr-TR" sz="1800" dirty="0">
                <a:solidFill>
                  <a:prstClr val="black"/>
                </a:solidFill>
                <a:latin typeface="Times New Roman"/>
                <a:ea typeface="Times New Roman"/>
                <a:cs typeface="Times New Roman"/>
              </a:rPr>
              <a:t>https://erisilebilir.istanbul/baglantilar</a:t>
            </a:r>
          </a:p>
          <a:p>
            <a:pPr>
              <a:spcAft>
                <a:spcPts val="1000"/>
              </a:spcAft>
            </a:pPr>
            <a:r>
              <a:rPr lang="tr-TR" sz="1800" u="sng" dirty="0" smtClean="0">
                <a:latin typeface="Times New Roman"/>
                <a:ea typeface="Times New Roman"/>
                <a:cs typeface="Times New Roman"/>
                <a:hlinkClick r:id="rId4"/>
              </a:rPr>
              <a:t>http</a:t>
            </a:r>
            <a:r>
              <a:rPr lang="tr-TR" sz="1800" u="sng" dirty="0">
                <a:latin typeface="Times New Roman"/>
                <a:ea typeface="Times New Roman"/>
                <a:cs typeface="Times New Roman"/>
                <a:hlinkClick r:id="rId4"/>
              </a:rPr>
              <a:t>://</a:t>
            </a:r>
            <a:r>
              <a:rPr lang="tr-TR" sz="1800" u="sng" dirty="0" smtClean="0">
                <a:latin typeface="Times New Roman"/>
                <a:ea typeface="Times New Roman"/>
                <a:cs typeface="Times New Roman"/>
                <a:hlinkClick r:id="rId4"/>
              </a:rPr>
              <a:t>www.sahimsen.org/engelli-haklari-bilgilendirme-sayfasi</a:t>
            </a:r>
            <a:endParaRPr lang="tr-TR" sz="1800" u="sng" dirty="0" smtClean="0">
              <a:latin typeface="Times New Roman"/>
              <a:ea typeface="Times New Roman"/>
              <a:cs typeface="Times New Roman"/>
            </a:endParaRPr>
          </a:p>
          <a:p>
            <a:pPr lvl="0">
              <a:spcAft>
                <a:spcPts val="1000"/>
              </a:spcAft>
            </a:pPr>
            <a:r>
              <a:rPr lang="tr-TR" sz="1800" dirty="0">
                <a:solidFill>
                  <a:prstClr val="black"/>
                </a:solidFill>
                <a:latin typeface="Times New Roman"/>
                <a:ea typeface="Times New Roman"/>
                <a:cs typeface="Times New Roman"/>
                <a:hlinkClick r:id="rId5"/>
              </a:rPr>
              <a:t>http://</a:t>
            </a:r>
            <a:r>
              <a:rPr lang="tr-TR" sz="1800" dirty="0" smtClean="0">
                <a:solidFill>
                  <a:prstClr val="black"/>
                </a:solidFill>
                <a:latin typeface="Times New Roman"/>
                <a:ea typeface="Times New Roman"/>
                <a:cs typeface="Times New Roman"/>
                <a:hlinkClick r:id="rId5"/>
              </a:rPr>
              <a:t>www.sosyalhizmetuzmani.org</a:t>
            </a:r>
            <a:endParaRPr lang="tr-TR" sz="1800" dirty="0" smtClean="0">
              <a:solidFill>
                <a:prstClr val="black"/>
              </a:solidFill>
              <a:latin typeface="Times New Roman"/>
              <a:ea typeface="Times New Roman"/>
              <a:cs typeface="Times New Roman"/>
            </a:endParaRPr>
          </a:p>
          <a:p>
            <a:pPr marL="0" lvl="0" indent="0">
              <a:spcAft>
                <a:spcPts val="1000"/>
              </a:spcAft>
              <a:buNone/>
            </a:pPr>
            <a:endParaRPr lang="tr-TR" sz="1800" dirty="0">
              <a:solidFill>
                <a:prstClr val="black"/>
              </a:solidFill>
              <a:latin typeface="Times New Roman"/>
              <a:ea typeface="Times New Roman"/>
              <a:cs typeface="Times New Roman"/>
            </a:endParaRPr>
          </a:p>
          <a:p>
            <a:pPr marL="0" indent="0" algn="ctr">
              <a:spcBef>
                <a:spcPts val="0"/>
              </a:spcBef>
              <a:buNone/>
            </a:pPr>
            <a:r>
              <a:rPr lang="tr-TR" sz="1800" dirty="0" smtClean="0">
                <a:latin typeface="Times New Roman"/>
                <a:ea typeface="Times New Roman"/>
                <a:cs typeface="Times New Roman"/>
              </a:rPr>
              <a:t>HAZIRLAYAN</a:t>
            </a:r>
          </a:p>
          <a:p>
            <a:pPr marL="0" indent="0" algn="ctr">
              <a:spcBef>
                <a:spcPts val="0"/>
              </a:spcBef>
              <a:buNone/>
            </a:pPr>
            <a:r>
              <a:rPr lang="tr-TR" sz="1800" dirty="0" smtClean="0">
                <a:latin typeface="Times New Roman"/>
                <a:ea typeface="Times New Roman"/>
                <a:cs typeface="Times New Roman"/>
              </a:rPr>
              <a:t>Cemal İLZE</a:t>
            </a:r>
          </a:p>
          <a:p>
            <a:pPr marL="0" indent="0" algn="ctr">
              <a:spcBef>
                <a:spcPts val="0"/>
              </a:spcBef>
              <a:buNone/>
            </a:pPr>
            <a:r>
              <a:rPr lang="tr-TR" sz="1800" dirty="0" smtClean="0">
                <a:latin typeface="Times New Roman"/>
                <a:ea typeface="Times New Roman"/>
                <a:cs typeface="Times New Roman"/>
              </a:rPr>
              <a:t>Sosyal Çalışmacı</a:t>
            </a:r>
          </a:p>
          <a:p>
            <a:pPr marL="0" indent="0" algn="ctr">
              <a:spcBef>
                <a:spcPts val="0"/>
              </a:spcBef>
              <a:buNone/>
            </a:pPr>
            <a:r>
              <a:rPr lang="tr-TR" sz="1800" dirty="0" smtClean="0">
                <a:latin typeface="Times New Roman"/>
                <a:ea typeface="Times New Roman"/>
                <a:cs typeface="Times New Roman"/>
              </a:rPr>
              <a:t>İstanbul -2020</a:t>
            </a:r>
            <a:endParaRPr lang="tr-TR" sz="1800" dirty="0">
              <a:latin typeface="Times New Roman"/>
              <a:ea typeface="Times New Roman"/>
              <a:cs typeface="Times New Roman"/>
            </a:endParaRPr>
          </a:p>
        </p:txBody>
      </p:sp>
      <p:sp>
        <p:nvSpPr>
          <p:cNvPr id="4" name="Slayt Numarası Yer Tutucusu 3"/>
          <p:cNvSpPr>
            <a:spLocks noGrp="1"/>
          </p:cNvSpPr>
          <p:nvPr>
            <p:ph type="sldNum" sz="quarter" idx="12"/>
          </p:nvPr>
        </p:nvSpPr>
        <p:spPr/>
        <p:txBody>
          <a:bodyPr/>
          <a:lstStyle/>
          <a:p>
            <a:fld id="{C2436EE2-B13A-4F96-90D6-CC29A7E6B992}" type="slidenum">
              <a:rPr lang="tr-TR" smtClean="0"/>
              <a:t>16</a:t>
            </a:fld>
            <a:endParaRPr lang="tr-TR"/>
          </a:p>
        </p:txBody>
      </p:sp>
    </p:spTree>
    <p:extLst>
      <p:ext uri="{BB962C8B-B14F-4D97-AF65-F5344CB8AC3E}">
        <p14:creationId xmlns:p14="http://schemas.microsoft.com/office/powerpoint/2010/main" val="366166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282154"/>
          </a:xfrm>
        </p:spPr>
        <p:txBody>
          <a:bodyPr>
            <a:normAutofit/>
          </a:bodyPr>
          <a:lstStyle/>
          <a:p>
            <a:r>
              <a:rPr lang="tr-TR" sz="2000" b="1" kern="1800" dirty="0">
                <a:solidFill>
                  <a:prstClr val="black"/>
                </a:solidFill>
                <a:latin typeface="Times New Roman" panose="02020603050405020304" pitchFamily="18" charset="0"/>
                <a:ea typeface="Times New Roman"/>
                <a:cs typeface="Times New Roman" panose="02020603050405020304" pitchFamily="18" charset="0"/>
              </a:rPr>
              <a:t>Ümraniye Rehberlik ve Araştırma Merkezi</a:t>
            </a:r>
            <a:br>
              <a:rPr lang="tr-TR" sz="2000" b="1" kern="1800" dirty="0">
                <a:solidFill>
                  <a:prstClr val="black"/>
                </a:solidFill>
                <a:latin typeface="Times New Roman" panose="02020603050405020304" pitchFamily="18" charset="0"/>
                <a:ea typeface="Times New Roman"/>
                <a:cs typeface="Times New Roman" panose="02020603050405020304" pitchFamily="18" charset="0"/>
              </a:rPr>
            </a:br>
            <a:r>
              <a:rPr lang="tr-TR" sz="1800" dirty="0">
                <a:solidFill>
                  <a:prstClr val="black"/>
                </a:solidFill>
                <a:latin typeface="Times New Roman"/>
                <a:ea typeface="Times New Roman"/>
                <a:cs typeface="Times New Roman"/>
              </a:rPr>
              <a:t>Adres: </a:t>
            </a:r>
            <a:r>
              <a:rPr lang="tr-TR" sz="1800" dirty="0" err="1">
                <a:solidFill>
                  <a:prstClr val="black"/>
                </a:solidFill>
                <a:latin typeface="Times New Roman"/>
                <a:ea typeface="Times New Roman"/>
                <a:cs typeface="Times New Roman"/>
              </a:rPr>
              <a:t>Yamanevler</a:t>
            </a:r>
            <a:r>
              <a:rPr lang="tr-TR" sz="1800" dirty="0">
                <a:solidFill>
                  <a:prstClr val="black"/>
                </a:solidFill>
                <a:latin typeface="Times New Roman"/>
                <a:ea typeface="Times New Roman"/>
                <a:cs typeface="Times New Roman"/>
              </a:rPr>
              <a:t> Mah. Alemdağ Cad. No:163 Ümraniye İstanbul </a:t>
            </a:r>
            <a:br>
              <a:rPr lang="tr-TR" sz="1800" dirty="0">
                <a:solidFill>
                  <a:prstClr val="black"/>
                </a:solidFill>
                <a:latin typeface="Times New Roman"/>
                <a:ea typeface="Times New Roman"/>
                <a:cs typeface="Times New Roman"/>
              </a:rPr>
            </a:br>
            <a:r>
              <a:rPr lang="tr-TR" sz="1800" dirty="0">
                <a:solidFill>
                  <a:prstClr val="black"/>
                </a:solidFill>
                <a:latin typeface="Times New Roman"/>
                <a:ea typeface="Times New Roman"/>
                <a:cs typeface="Times New Roman"/>
              </a:rPr>
              <a:t>Telefon: (216)5081137</a:t>
            </a:r>
            <a:br>
              <a:rPr lang="tr-TR" sz="1800" dirty="0">
                <a:solidFill>
                  <a:prstClr val="black"/>
                </a:solidFill>
                <a:latin typeface="Times New Roman"/>
                <a:ea typeface="Times New Roman"/>
                <a:cs typeface="Times New Roman"/>
              </a:rPr>
            </a:br>
            <a:endParaRPr lang="tr-TR" sz="2000" dirty="0"/>
          </a:p>
        </p:txBody>
      </p:sp>
      <p:sp>
        <p:nvSpPr>
          <p:cNvPr id="3" name="İçerik Yer Tutucusu 2"/>
          <p:cNvSpPr>
            <a:spLocks noGrp="1"/>
          </p:cNvSpPr>
          <p:nvPr>
            <p:ph idx="1"/>
          </p:nvPr>
        </p:nvSpPr>
        <p:spPr>
          <a:xfrm>
            <a:off x="457200" y="1628800"/>
            <a:ext cx="8229600" cy="4032449"/>
          </a:xfrm>
        </p:spPr>
        <p:txBody>
          <a:bodyPr>
            <a:noAutofit/>
          </a:bodyPr>
          <a:lstStyle/>
          <a:p>
            <a:pPr marL="0" indent="0">
              <a:lnSpc>
                <a:spcPct val="115000"/>
              </a:lnSpc>
              <a:spcAft>
                <a:spcPts val="1000"/>
              </a:spcAft>
              <a:buNone/>
            </a:pPr>
            <a:r>
              <a:rPr lang="tr-TR" sz="2000" b="1" kern="1800" dirty="0">
                <a:solidFill>
                  <a:prstClr val="black"/>
                </a:solidFill>
                <a:latin typeface="Times New Roman" panose="02020603050405020304" pitchFamily="18" charset="0"/>
                <a:ea typeface="Times New Roman"/>
                <a:cs typeface="Times New Roman" panose="02020603050405020304" pitchFamily="18" charset="0"/>
              </a:rPr>
              <a:t> </a:t>
            </a:r>
            <a:r>
              <a:rPr lang="tr-TR" sz="2000" kern="1800" dirty="0">
                <a:solidFill>
                  <a:prstClr val="black"/>
                </a:solidFill>
                <a:latin typeface="Times New Roman" panose="02020603050405020304" pitchFamily="18" charset="0"/>
                <a:ea typeface="Times New Roman"/>
                <a:cs typeface="Times New Roman" panose="02020603050405020304" pitchFamily="18" charset="0"/>
              </a:rPr>
              <a:t>Sağlıklı İnsan</a:t>
            </a:r>
          </a:p>
          <a:p>
            <a:pPr marL="0" indent="0">
              <a:lnSpc>
                <a:spcPct val="115000"/>
              </a:lnSpc>
              <a:spcAft>
                <a:spcPts val="1000"/>
              </a:spcAft>
              <a:buNone/>
            </a:pPr>
            <a:r>
              <a:rPr lang="tr-TR" sz="2000" kern="1800" dirty="0">
                <a:solidFill>
                  <a:prstClr val="black"/>
                </a:solidFill>
                <a:latin typeface="Times New Roman" panose="02020603050405020304" pitchFamily="18" charset="0"/>
                <a:ea typeface="Times New Roman"/>
                <a:cs typeface="Times New Roman" panose="02020603050405020304" pitchFamily="18" charset="0"/>
              </a:rPr>
              <a:t>Dünya Sağlık Örgütü tanımına göre, sağlıklı insan, sadece hastalığı ve sakatlığı bulunmayan insan değil, ayni zamanda fiziksel, ruhsal ve sosyal yönden tam bir iyilik hali içinde bulunan insandır. Günümüzde doğrudan ilgili ve ilişkili olduğu için bunlara bir de “ekonomik olarak” iyi olma koşulu eklenmektedir.</a:t>
            </a:r>
          </a:p>
          <a:p>
            <a:pPr marL="0" indent="0">
              <a:lnSpc>
                <a:spcPct val="115000"/>
              </a:lnSpc>
              <a:spcAft>
                <a:spcPts val="1000"/>
              </a:spcAft>
              <a:buNone/>
            </a:pPr>
            <a:r>
              <a:rPr lang="tr-TR" sz="2000" kern="1800" dirty="0">
                <a:solidFill>
                  <a:prstClr val="black"/>
                </a:solidFill>
                <a:latin typeface="Times New Roman" panose="02020603050405020304" pitchFamily="18" charset="0"/>
                <a:ea typeface="Times New Roman"/>
                <a:cs typeface="Times New Roman" panose="02020603050405020304" pitchFamily="18" charset="0"/>
              </a:rPr>
              <a:t>Dünya nüfusunun ℅ 10-12’sini engelliler oluşturuyor. Ülkemizde süreğen hastalığı veya engelli olan kişilerin genel nüfusun yüzde 12.29’unu oluşturduğunu bu da yaklaşık 8,5 milyon engelli anlamına geliyor. </a:t>
            </a:r>
            <a:endParaRPr lang="tr-TR" sz="1600" dirty="0">
              <a:ea typeface="Calibri"/>
              <a:cs typeface="Times New Roman"/>
            </a:endParaRPr>
          </a:p>
        </p:txBody>
      </p:sp>
      <p:sp>
        <p:nvSpPr>
          <p:cNvPr id="4" name="Slayt Numarası Yer Tutucusu 3"/>
          <p:cNvSpPr>
            <a:spLocks noGrp="1"/>
          </p:cNvSpPr>
          <p:nvPr>
            <p:ph type="sldNum" sz="quarter" idx="12"/>
          </p:nvPr>
        </p:nvSpPr>
        <p:spPr/>
        <p:txBody>
          <a:bodyPr/>
          <a:lstStyle/>
          <a:p>
            <a:fld id="{C2436EE2-B13A-4F96-90D6-CC29A7E6B992}" type="slidenum">
              <a:rPr lang="tr-TR" smtClean="0"/>
              <a:t>2</a:t>
            </a:fld>
            <a:endParaRPr lang="tr-TR"/>
          </a:p>
        </p:txBody>
      </p:sp>
    </p:spTree>
    <p:extLst>
      <p:ext uri="{BB962C8B-B14F-4D97-AF65-F5344CB8AC3E}">
        <p14:creationId xmlns:p14="http://schemas.microsoft.com/office/powerpoint/2010/main" val="2602225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282154"/>
          </a:xfrm>
        </p:spPr>
        <p:txBody>
          <a:bodyPr>
            <a:normAutofit/>
          </a:bodyPr>
          <a:lstStyle/>
          <a:p>
            <a:r>
              <a:rPr lang="tr-TR" sz="2000" b="1" kern="1800" dirty="0">
                <a:solidFill>
                  <a:prstClr val="black"/>
                </a:solidFill>
                <a:latin typeface="Times New Roman" panose="02020603050405020304" pitchFamily="18" charset="0"/>
                <a:ea typeface="Times New Roman"/>
                <a:cs typeface="Times New Roman" panose="02020603050405020304" pitchFamily="18" charset="0"/>
              </a:rPr>
              <a:t>Ümraniye Rehberlik ve Araştırma Merkezi</a:t>
            </a:r>
            <a:br>
              <a:rPr lang="tr-TR" sz="2000" b="1" kern="1800" dirty="0">
                <a:solidFill>
                  <a:prstClr val="black"/>
                </a:solidFill>
                <a:latin typeface="Times New Roman" panose="02020603050405020304" pitchFamily="18" charset="0"/>
                <a:ea typeface="Times New Roman"/>
                <a:cs typeface="Times New Roman" panose="02020603050405020304" pitchFamily="18" charset="0"/>
              </a:rPr>
            </a:br>
            <a:r>
              <a:rPr lang="tr-TR" sz="1800" dirty="0">
                <a:solidFill>
                  <a:prstClr val="black"/>
                </a:solidFill>
                <a:latin typeface="Times New Roman"/>
                <a:ea typeface="Times New Roman"/>
                <a:cs typeface="Times New Roman"/>
              </a:rPr>
              <a:t>Adres: </a:t>
            </a:r>
            <a:r>
              <a:rPr lang="tr-TR" sz="1800" dirty="0" err="1">
                <a:solidFill>
                  <a:prstClr val="black"/>
                </a:solidFill>
                <a:latin typeface="Times New Roman"/>
                <a:ea typeface="Times New Roman"/>
                <a:cs typeface="Times New Roman"/>
              </a:rPr>
              <a:t>Yamanevler</a:t>
            </a:r>
            <a:r>
              <a:rPr lang="tr-TR" sz="1800" dirty="0">
                <a:solidFill>
                  <a:prstClr val="black"/>
                </a:solidFill>
                <a:latin typeface="Times New Roman"/>
                <a:ea typeface="Times New Roman"/>
                <a:cs typeface="Times New Roman"/>
              </a:rPr>
              <a:t> Mah. Alemdağ Cad. No:163 Ümraniye İstanbul </a:t>
            </a:r>
            <a:br>
              <a:rPr lang="tr-TR" sz="1800" dirty="0">
                <a:solidFill>
                  <a:prstClr val="black"/>
                </a:solidFill>
                <a:latin typeface="Times New Roman"/>
                <a:ea typeface="Times New Roman"/>
                <a:cs typeface="Times New Roman"/>
              </a:rPr>
            </a:br>
            <a:r>
              <a:rPr lang="tr-TR" sz="1800" dirty="0">
                <a:solidFill>
                  <a:prstClr val="black"/>
                </a:solidFill>
                <a:latin typeface="Times New Roman"/>
                <a:ea typeface="Times New Roman"/>
                <a:cs typeface="Times New Roman"/>
              </a:rPr>
              <a:t>Telefon: (216)5081137</a:t>
            </a:r>
            <a:br>
              <a:rPr lang="tr-TR" sz="1800" dirty="0">
                <a:solidFill>
                  <a:prstClr val="black"/>
                </a:solidFill>
                <a:latin typeface="Times New Roman"/>
                <a:ea typeface="Times New Roman"/>
                <a:cs typeface="Times New Roman"/>
              </a:rPr>
            </a:br>
            <a:endParaRPr lang="tr-TR" sz="2000" dirty="0"/>
          </a:p>
        </p:txBody>
      </p:sp>
      <p:sp>
        <p:nvSpPr>
          <p:cNvPr id="3" name="İçerik Yer Tutucusu 2"/>
          <p:cNvSpPr>
            <a:spLocks noGrp="1"/>
          </p:cNvSpPr>
          <p:nvPr>
            <p:ph idx="1"/>
          </p:nvPr>
        </p:nvSpPr>
        <p:spPr>
          <a:xfrm>
            <a:off x="457200" y="1988841"/>
            <a:ext cx="8229600" cy="3672408"/>
          </a:xfrm>
        </p:spPr>
        <p:txBody>
          <a:bodyPr>
            <a:noAutofit/>
          </a:bodyPr>
          <a:lstStyle/>
          <a:p>
            <a:pPr marL="0" lvl="0" indent="0">
              <a:lnSpc>
                <a:spcPct val="115000"/>
              </a:lnSpc>
              <a:spcAft>
                <a:spcPts val="1000"/>
              </a:spcAft>
              <a:buNone/>
            </a:pPr>
            <a:r>
              <a:rPr lang="tr-TR" sz="2000" b="1" dirty="0" smtClean="0">
                <a:solidFill>
                  <a:prstClr val="black"/>
                </a:solidFill>
                <a:latin typeface="Times New Roman"/>
                <a:ea typeface="Times New Roman"/>
                <a:cs typeface="Times New Roman"/>
              </a:rPr>
              <a:t>     Engelli</a:t>
            </a:r>
            <a:r>
              <a:rPr lang="tr-TR" sz="1800" dirty="0" smtClean="0">
                <a:solidFill>
                  <a:prstClr val="black"/>
                </a:solidFill>
                <a:latin typeface="Times New Roman"/>
                <a:ea typeface="Times New Roman"/>
                <a:cs typeface="Times New Roman"/>
              </a:rPr>
              <a:t> </a:t>
            </a:r>
            <a:r>
              <a:rPr lang="tr-TR" sz="2000" b="1" kern="1800" dirty="0">
                <a:solidFill>
                  <a:prstClr val="black"/>
                </a:solidFill>
                <a:latin typeface="Times New Roman" panose="02020603050405020304" pitchFamily="18" charset="0"/>
                <a:ea typeface="Times New Roman"/>
                <a:cs typeface="Times New Roman" panose="02020603050405020304" pitchFamily="18" charset="0"/>
              </a:rPr>
              <a:t>Sağlık Kurulu Raporları (Yetişkin)</a:t>
            </a:r>
            <a:endParaRPr lang="tr-TR" sz="1800" dirty="0" smtClean="0">
              <a:solidFill>
                <a:srgbClr val="333333"/>
              </a:solidFill>
              <a:latin typeface="Times New Roman"/>
              <a:ea typeface="Times New Roman"/>
            </a:endParaRPr>
          </a:p>
          <a:p>
            <a:pPr lvl="0">
              <a:lnSpc>
                <a:spcPct val="115000"/>
              </a:lnSpc>
              <a:spcAft>
                <a:spcPts val="1000"/>
              </a:spcAft>
            </a:pPr>
            <a:r>
              <a:rPr lang="tr-TR" sz="1800" dirty="0" smtClean="0">
                <a:solidFill>
                  <a:srgbClr val="333333"/>
                </a:solidFill>
                <a:latin typeface="Times New Roman"/>
                <a:ea typeface="Times New Roman"/>
              </a:rPr>
              <a:t>Tam bağımlı</a:t>
            </a:r>
            <a:r>
              <a:rPr lang="tr-TR" sz="1800" b="1" dirty="0">
                <a:solidFill>
                  <a:srgbClr val="333333"/>
                </a:solidFill>
                <a:latin typeface="Times New Roman"/>
                <a:ea typeface="Times New Roman"/>
              </a:rPr>
              <a:t> </a:t>
            </a:r>
            <a:r>
              <a:rPr lang="tr-TR" sz="1800" b="1" dirty="0" smtClean="0">
                <a:solidFill>
                  <a:srgbClr val="333333"/>
                </a:solidFill>
                <a:latin typeface="Times New Roman"/>
                <a:ea typeface="Times New Roman"/>
              </a:rPr>
              <a:t>(Ağır Engelli)</a:t>
            </a:r>
            <a:r>
              <a:rPr lang="tr-TR" sz="1800" dirty="0" smtClean="0">
                <a:solidFill>
                  <a:srgbClr val="333333"/>
                </a:solidFill>
                <a:latin typeface="Times New Roman"/>
                <a:ea typeface="Times New Roman"/>
              </a:rPr>
              <a:t> </a:t>
            </a:r>
            <a:r>
              <a:rPr lang="tr-TR" sz="1800" dirty="0">
                <a:solidFill>
                  <a:srgbClr val="333333"/>
                </a:solidFill>
                <a:latin typeface="Times New Roman"/>
                <a:ea typeface="Times New Roman"/>
              </a:rPr>
              <a:t>birey; engel durumuna göre engel oranı %50 ve üzeri olduğu tespit edilenlerden doku, organ ve/veya fonksiyon kaybı ve/veya psikiyatri tanısı bağlantılı olarak muhakeme yeteneği değerlendirilmesine göre günlük yaşam aktivitelerini yardım almasına rağmen kendi başına gerçekleştiremediğine karar verilen bireyi ifade eder. Bu bireylerin raporunda “tam bağımlı” bölümünün işaretli olması gerekecektir</a:t>
            </a:r>
            <a:r>
              <a:rPr lang="tr-TR" sz="1800" dirty="0" smtClean="0">
                <a:solidFill>
                  <a:srgbClr val="333333"/>
                </a:solidFill>
                <a:latin typeface="Times New Roman"/>
                <a:ea typeface="Times New Roman"/>
              </a:rPr>
              <a:t>.</a:t>
            </a:r>
          </a:p>
          <a:p>
            <a:pPr>
              <a:lnSpc>
                <a:spcPct val="115000"/>
              </a:lnSpc>
              <a:spcAft>
                <a:spcPts val="1200"/>
              </a:spcAft>
            </a:pPr>
            <a:r>
              <a:rPr lang="tr-TR" sz="1800" dirty="0">
                <a:solidFill>
                  <a:srgbClr val="333333"/>
                </a:solidFill>
                <a:latin typeface="Times New Roman"/>
                <a:ea typeface="Times New Roman"/>
              </a:rPr>
              <a:t>Engel oranı ne olursa olsun rapor ön yüzünde “bağımlılık değerlendirmesi” bölümünde “bağımsız” ya da “kısmi bağımlı” yazanlar, ağır engelli olarak kabul edilmeyecektir. </a:t>
            </a:r>
          </a:p>
          <a:p>
            <a:pPr lvl="0">
              <a:lnSpc>
                <a:spcPct val="115000"/>
              </a:lnSpc>
              <a:spcAft>
                <a:spcPts val="1000"/>
              </a:spcAft>
            </a:pPr>
            <a:endParaRPr lang="tr-TR" sz="1800" dirty="0">
              <a:solidFill>
                <a:srgbClr val="333333"/>
              </a:solidFill>
              <a:latin typeface="Times New Roman"/>
              <a:ea typeface="Times New Roman"/>
            </a:endParaRPr>
          </a:p>
        </p:txBody>
      </p:sp>
      <p:sp>
        <p:nvSpPr>
          <p:cNvPr id="4" name="Slayt Numarası Yer Tutucusu 3"/>
          <p:cNvSpPr>
            <a:spLocks noGrp="1"/>
          </p:cNvSpPr>
          <p:nvPr>
            <p:ph type="sldNum" sz="quarter" idx="12"/>
          </p:nvPr>
        </p:nvSpPr>
        <p:spPr/>
        <p:txBody>
          <a:bodyPr/>
          <a:lstStyle/>
          <a:p>
            <a:fld id="{C2436EE2-B13A-4F96-90D6-CC29A7E6B992}" type="slidenum">
              <a:rPr lang="tr-TR" smtClean="0"/>
              <a:t>3</a:t>
            </a:fld>
            <a:endParaRPr lang="tr-TR"/>
          </a:p>
        </p:txBody>
      </p:sp>
    </p:spTree>
    <p:extLst>
      <p:ext uri="{BB962C8B-B14F-4D97-AF65-F5344CB8AC3E}">
        <p14:creationId xmlns:p14="http://schemas.microsoft.com/office/powerpoint/2010/main" val="113432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282154"/>
          </a:xfrm>
        </p:spPr>
        <p:txBody>
          <a:bodyPr>
            <a:normAutofit/>
          </a:bodyPr>
          <a:lstStyle/>
          <a:p>
            <a:r>
              <a:rPr lang="tr-TR" sz="2000" b="1" kern="1800" dirty="0">
                <a:solidFill>
                  <a:prstClr val="black"/>
                </a:solidFill>
                <a:latin typeface="Times New Roman" panose="02020603050405020304" pitchFamily="18" charset="0"/>
                <a:ea typeface="Times New Roman"/>
                <a:cs typeface="Times New Roman" panose="02020603050405020304" pitchFamily="18" charset="0"/>
              </a:rPr>
              <a:t>Ümraniye Rehberlik ve Araştırma Merkezi</a:t>
            </a:r>
            <a:br>
              <a:rPr lang="tr-TR" sz="2000" b="1" kern="1800" dirty="0">
                <a:solidFill>
                  <a:prstClr val="black"/>
                </a:solidFill>
                <a:latin typeface="Times New Roman" panose="02020603050405020304" pitchFamily="18" charset="0"/>
                <a:ea typeface="Times New Roman"/>
                <a:cs typeface="Times New Roman" panose="02020603050405020304" pitchFamily="18" charset="0"/>
              </a:rPr>
            </a:br>
            <a:r>
              <a:rPr lang="tr-TR" sz="1800" dirty="0">
                <a:solidFill>
                  <a:prstClr val="black"/>
                </a:solidFill>
                <a:latin typeface="Times New Roman"/>
                <a:ea typeface="Times New Roman"/>
                <a:cs typeface="Times New Roman"/>
              </a:rPr>
              <a:t>Adres: </a:t>
            </a:r>
            <a:r>
              <a:rPr lang="tr-TR" sz="1800" dirty="0" err="1">
                <a:solidFill>
                  <a:prstClr val="black"/>
                </a:solidFill>
                <a:latin typeface="Times New Roman"/>
                <a:ea typeface="Times New Roman"/>
                <a:cs typeface="Times New Roman"/>
              </a:rPr>
              <a:t>Yamanevler</a:t>
            </a:r>
            <a:r>
              <a:rPr lang="tr-TR" sz="1800" dirty="0">
                <a:solidFill>
                  <a:prstClr val="black"/>
                </a:solidFill>
                <a:latin typeface="Times New Roman"/>
                <a:ea typeface="Times New Roman"/>
                <a:cs typeface="Times New Roman"/>
              </a:rPr>
              <a:t> Mah. Alemdağ Cad. No:163 Ümraniye İstanbul </a:t>
            </a:r>
            <a:br>
              <a:rPr lang="tr-TR" sz="1800" dirty="0">
                <a:solidFill>
                  <a:prstClr val="black"/>
                </a:solidFill>
                <a:latin typeface="Times New Roman"/>
                <a:ea typeface="Times New Roman"/>
                <a:cs typeface="Times New Roman"/>
              </a:rPr>
            </a:br>
            <a:r>
              <a:rPr lang="tr-TR" sz="1800" dirty="0">
                <a:solidFill>
                  <a:prstClr val="black"/>
                </a:solidFill>
                <a:latin typeface="Times New Roman"/>
                <a:ea typeface="Times New Roman"/>
                <a:cs typeface="Times New Roman"/>
              </a:rPr>
              <a:t>Telefon: (216)5081137</a:t>
            </a:r>
            <a:br>
              <a:rPr lang="tr-TR" sz="1800" dirty="0">
                <a:solidFill>
                  <a:prstClr val="black"/>
                </a:solidFill>
                <a:latin typeface="Times New Roman"/>
                <a:ea typeface="Times New Roman"/>
                <a:cs typeface="Times New Roman"/>
              </a:rPr>
            </a:br>
            <a:endParaRPr lang="tr-TR" sz="2000" dirty="0"/>
          </a:p>
        </p:txBody>
      </p:sp>
      <p:sp>
        <p:nvSpPr>
          <p:cNvPr id="3" name="İçerik Yer Tutucusu 2"/>
          <p:cNvSpPr>
            <a:spLocks noGrp="1"/>
          </p:cNvSpPr>
          <p:nvPr>
            <p:ph idx="1"/>
          </p:nvPr>
        </p:nvSpPr>
        <p:spPr>
          <a:xfrm>
            <a:off x="457200" y="1916833"/>
            <a:ext cx="8229600" cy="3744416"/>
          </a:xfrm>
        </p:spPr>
        <p:txBody>
          <a:bodyPr>
            <a:noAutofit/>
          </a:bodyPr>
          <a:lstStyle/>
          <a:p>
            <a:pPr indent="449580">
              <a:lnSpc>
                <a:spcPct val="115000"/>
              </a:lnSpc>
              <a:spcAft>
                <a:spcPts val="1200"/>
              </a:spcAft>
            </a:pPr>
            <a:r>
              <a:rPr lang="tr-TR" sz="1800" dirty="0">
                <a:solidFill>
                  <a:srgbClr val="333333"/>
                </a:solidFill>
                <a:latin typeface="Times New Roman"/>
                <a:ea typeface="Times New Roman"/>
                <a:cs typeface="Times New Roman"/>
              </a:rPr>
              <a:t>Engelli çocuklar için </a:t>
            </a:r>
            <a:r>
              <a:rPr lang="tr-TR" sz="1800" dirty="0" smtClean="0">
                <a:solidFill>
                  <a:srgbClr val="333333"/>
                </a:solidFill>
                <a:latin typeface="Times New Roman"/>
                <a:ea typeface="Times New Roman"/>
                <a:cs typeface="Times New Roman"/>
              </a:rPr>
              <a:t>özel gereksinim (ÇÖZGER) </a:t>
            </a:r>
            <a:r>
              <a:rPr lang="tr-TR" sz="1800" dirty="0">
                <a:solidFill>
                  <a:srgbClr val="333333"/>
                </a:solidFill>
                <a:latin typeface="Times New Roman"/>
                <a:ea typeface="Times New Roman"/>
                <a:cs typeface="Times New Roman"/>
              </a:rPr>
              <a:t>düzeylerinin karşılığı </a:t>
            </a:r>
            <a:r>
              <a:rPr lang="tr-TR" sz="1800" dirty="0" smtClean="0">
                <a:solidFill>
                  <a:srgbClr val="333333"/>
                </a:solidFill>
                <a:latin typeface="Times New Roman"/>
                <a:ea typeface="Times New Roman"/>
                <a:cs typeface="Times New Roman"/>
              </a:rPr>
              <a:t>engel </a:t>
            </a:r>
            <a:r>
              <a:rPr lang="tr-TR" sz="1800" dirty="0">
                <a:solidFill>
                  <a:srgbClr val="333333"/>
                </a:solidFill>
                <a:latin typeface="Times New Roman"/>
                <a:ea typeface="Times New Roman"/>
                <a:cs typeface="Times New Roman"/>
              </a:rPr>
              <a:t>oranları şu şekildedir:</a:t>
            </a:r>
            <a:endParaRPr lang="tr-TR" sz="1100" dirty="0">
              <a:ea typeface="Calibri"/>
              <a:cs typeface="Times New Roman"/>
            </a:endParaRPr>
          </a:p>
          <a:p>
            <a:pPr marL="685800">
              <a:lnSpc>
                <a:spcPct val="115000"/>
              </a:lnSpc>
              <a:spcAft>
                <a:spcPts val="0"/>
              </a:spcAft>
              <a:buFont typeface="+mj-lt"/>
              <a:buAutoNum type="arabicPeriod"/>
            </a:pPr>
            <a:r>
              <a:rPr lang="tr-TR" sz="1800" dirty="0" smtClean="0">
                <a:solidFill>
                  <a:srgbClr val="333333"/>
                </a:solidFill>
                <a:latin typeface="Times New Roman"/>
                <a:ea typeface="Times New Roman"/>
                <a:cs typeface="Times New Roman"/>
              </a:rPr>
              <a:t>Özel </a:t>
            </a:r>
            <a:r>
              <a:rPr lang="tr-TR" sz="1800" dirty="0">
                <a:solidFill>
                  <a:srgbClr val="333333"/>
                </a:solidFill>
                <a:latin typeface="Times New Roman"/>
                <a:ea typeface="Times New Roman"/>
                <a:cs typeface="Times New Roman"/>
              </a:rPr>
              <a:t>gereksinim var (ÖGV): %20-39 </a:t>
            </a:r>
            <a:endParaRPr lang="tr-TR" sz="1100" dirty="0">
              <a:ea typeface="Calibri"/>
              <a:cs typeface="Times New Roman"/>
            </a:endParaRPr>
          </a:p>
          <a:p>
            <a:pPr marL="685800">
              <a:lnSpc>
                <a:spcPct val="115000"/>
              </a:lnSpc>
              <a:spcAft>
                <a:spcPts val="0"/>
              </a:spcAft>
              <a:buFont typeface="+mj-lt"/>
              <a:buAutoNum type="arabicPeriod"/>
            </a:pPr>
            <a:r>
              <a:rPr lang="tr-TR" sz="1800" dirty="0" smtClean="0">
                <a:solidFill>
                  <a:srgbClr val="333333"/>
                </a:solidFill>
                <a:latin typeface="Times New Roman"/>
                <a:ea typeface="Times New Roman"/>
                <a:cs typeface="Times New Roman"/>
              </a:rPr>
              <a:t>Hafif </a:t>
            </a:r>
            <a:r>
              <a:rPr lang="tr-TR" sz="1800" dirty="0">
                <a:solidFill>
                  <a:srgbClr val="333333"/>
                </a:solidFill>
                <a:latin typeface="Times New Roman"/>
                <a:ea typeface="Times New Roman"/>
                <a:cs typeface="Times New Roman"/>
              </a:rPr>
              <a:t>düzeyde özel gereksinim var: %40-49 </a:t>
            </a:r>
            <a:endParaRPr lang="tr-TR" sz="1100" dirty="0">
              <a:ea typeface="Calibri"/>
              <a:cs typeface="Times New Roman"/>
            </a:endParaRPr>
          </a:p>
          <a:p>
            <a:pPr marL="685800">
              <a:lnSpc>
                <a:spcPct val="115000"/>
              </a:lnSpc>
              <a:spcAft>
                <a:spcPts val="0"/>
              </a:spcAft>
              <a:buFont typeface="+mj-lt"/>
              <a:buAutoNum type="arabicPeriod"/>
            </a:pPr>
            <a:r>
              <a:rPr lang="tr-TR" sz="1800" dirty="0" smtClean="0">
                <a:solidFill>
                  <a:srgbClr val="333333"/>
                </a:solidFill>
                <a:latin typeface="Times New Roman"/>
                <a:ea typeface="Times New Roman"/>
                <a:cs typeface="Times New Roman"/>
              </a:rPr>
              <a:t>Orta </a:t>
            </a:r>
            <a:r>
              <a:rPr lang="tr-TR" sz="1800" dirty="0">
                <a:solidFill>
                  <a:srgbClr val="333333"/>
                </a:solidFill>
                <a:latin typeface="Times New Roman"/>
                <a:ea typeface="Times New Roman"/>
                <a:cs typeface="Times New Roman"/>
              </a:rPr>
              <a:t>düzey özel gereksinim var: %50-59 </a:t>
            </a:r>
            <a:endParaRPr lang="tr-TR" sz="1100" dirty="0">
              <a:ea typeface="Calibri"/>
              <a:cs typeface="Times New Roman"/>
            </a:endParaRPr>
          </a:p>
          <a:p>
            <a:pPr marL="685800">
              <a:lnSpc>
                <a:spcPct val="115000"/>
              </a:lnSpc>
              <a:spcAft>
                <a:spcPts val="0"/>
              </a:spcAft>
              <a:buFont typeface="+mj-lt"/>
              <a:buAutoNum type="arabicPeriod"/>
            </a:pPr>
            <a:r>
              <a:rPr lang="tr-TR" sz="1800" dirty="0" smtClean="0">
                <a:solidFill>
                  <a:srgbClr val="333333"/>
                </a:solidFill>
                <a:latin typeface="Times New Roman"/>
                <a:ea typeface="Times New Roman"/>
                <a:cs typeface="Times New Roman"/>
              </a:rPr>
              <a:t>İleri </a:t>
            </a:r>
            <a:r>
              <a:rPr lang="tr-TR" sz="1800" dirty="0">
                <a:solidFill>
                  <a:srgbClr val="333333"/>
                </a:solidFill>
                <a:latin typeface="Times New Roman"/>
                <a:ea typeface="Times New Roman"/>
                <a:cs typeface="Times New Roman"/>
              </a:rPr>
              <a:t>düzeyde özel gereksinim var: %60-69 </a:t>
            </a:r>
            <a:endParaRPr lang="tr-TR" sz="1100" dirty="0">
              <a:ea typeface="Calibri"/>
              <a:cs typeface="Times New Roman"/>
            </a:endParaRPr>
          </a:p>
          <a:p>
            <a:pPr marL="685800">
              <a:lnSpc>
                <a:spcPct val="115000"/>
              </a:lnSpc>
              <a:spcAft>
                <a:spcPts val="0"/>
              </a:spcAft>
              <a:buFont typeface="+mj-lt"/>
              <a:buAutoNum type="arabicPeriod"/>
            </a:pPr>
            <a:r>
              <a:rPr lang="tr-TR" sz="1800" b="1" dirty="0" smtClean="0">
                <a:solidFill>
                  <a:srgbClr val="333333"/>
                </a:solidFill>
                <a:latin typeface="Times New Roman"/>
                <a:ea typeface="Times New Roman"/>
                <a:cs typeface="Times New Roman"/>
              </a:rPr>
              <a:t>Çok </a:t>
            </a:r>
            <a:r>
              <a:rPr lang="tr-TR" sz="1800" b="1" dirty="0">
                <a:solidFill>
                  <a:srgbClr val="333333"/>
                </a:solidFill>
                <a:latin typeface="Times New Roman"/>
                <a:ea typeface="Times New Roman"/>
                <a:cs typeface="Times New Roman"/>
              </a:rPr>
              <a:t>ileri düzeyde özel gereksinim var: %70-79 (Ağır </a:t>
            </a:r>
            <a:r>
              <a:rPr lang="tr-TR" sz="1800" b="1" dirty="0" smtClean="0">
                <a:solidFill>
                  <a:srgbClr val="333333"/>
                </a:solidFill>
                <a:latin typeface="Times New Roman"/>
                <a:ea typeface="Times New Roman"/>
                <a:cs typeface="Times New Roman"/>
              </a:rPr>
              <a:t>engelli)</a:t>
            </a:r>
            <a:endParaRPr lang="tr-TR" sz="1100" b="1" dirty="0">
              <a:ea typeface="Calibri"/>
              <a:cs typeface="Times New Roman"/>
            </a:endParaRPr>
          </a:p>
          <a:p>
            <a:pPr marL="685800">
              <a:lnSpc>
                <a:spcPct val="115000"/>
              </a:lnSpc>
              <a:spcAft>
                <a:spcPts val="0"/>
              </a:spcAft>
              <a:buFont typeface="+mj-lt"/>
              <a:buAutoNum type="arabicPeriod"/>
            </a:pPr>
            <a:r>
              <a:rPr lang="tr-TR" sz="1800" b="1" dirty="0" smtClean="0">
                <a:solidFill>
                  <a:srgbClr val="333333"/>
                </a:solidFill>
                <a:latin typeface="Times New Roman"/>
                <a:ea typeface="Times New Roman"/>
                <a:cs typeface="Times New Roman"/>
              </a:rPr>
              <a:t>Belirgin </a:t>
            </a:r>
            <a:r>
              <a:rPr lang="tr-TR" sz="1800" b="1" dirty="0">
                <a:solidFill>
                  <a:srgbClr val="333333"/>
                </a:solidFill>
                <a:latin typeface="Times New Roman"/>
                <a:ea typeface="Times New Roman"/>
                <a:cs typeface="Times New Roman"/>
              </a:rPr>
              <a:t>düzeyde özel gereksinim var (BÖGV): %80-89 (Ağır </a:t>
            </a:r>
            <a:r>
              <a:rPr lang="tr-TR" sz="1800" b="1" dirty="0" smtClean="0">
                <a:solidFill>
                  <a:srgbClr val="333333"/>
                </a:solidFill>
                <a:latin typeface="Times New Roman"/>
                <a:ea typeface="Times New Roman"/>
                <a:cs typeface="Times New Roman"/>
              </a:rPr>
              <a:t>engelli) </a:t>
            </a:r>
            <a:endParaRPr lang="tr-TR" sz="1100" b="1" dirty="0">
              <a:ea typeface="Calibri"/>
              <a:cs typeface="Times New Roman"/>
            </a:endParaRPr>
          </a:p>
          <a:p>
            <a:pPr marL="685800">
              <a:lnSpc>
                <a:spcPct val="115000"/>
              </a:lnSpc>
              <a:spcAft>
                <a:spcPts val="0"/>
              </a:spcAft>
              <a:buFont typeface="+mj-lt"/>
              <a:buAutoNum type="arabicPeriod"/>
            </a:pPr>
            <a:r>
              <a:rPr lang="tr-TR" sz="1800" b="1" dirty="0" smtClean="0">
                <a:solidFill>
                  <a:srgbClr val="333333"/>
                </a:solidFill>
                <a:latin typeface="Times New Roman"/>
                <a:ea typeface="Times New Roman"/>
                <a:cs typeface="Times New Roman"/>
              </a:rPr>
              <a:t>Özel </a:t>
            </a:r>
            <a:r>
              <a:rPr lang="tr-TR" sz="1800" b="1" dirty="0">
                <a:solidFill>
                  <a:srgbClr val="333333"/>
                </a:solidFill>
                <a:latin typeface="Times New Roman"/>
                <a:ea typeface="Times New Roman"/>
                <a:cs typeface="Times New Roman"/>
              </a:rPr>
              <a:t>Koşul Gereksinimi var (ÖKGV): %90-99 (Ağır </a:t>
            </a:r>
            <a:r>
              <a:rPr lang="tr-TR" sz="1800" b="1" dirty="0" smtClean="0">
                <a:solidFill>
                  <a:srgbClr val="333333"/>
                </a:solidFill>
                <a:latin typeface="Times New Roman"/>
                <a:ea typeface="Times New Roman"/>
                <a:cs typeface="Times New Roman"/>
              </a:rPr>
              <a:t>engelli) </a:t>
            </a:r>
            <a:endParaRPr lang="tr-TR" sz="1100" b="1" dirty="0">
              <a:ea typeface="Calibri"/>
              <a:cs typeface="Times New Roman"/>
            </a:endParaRPr>
          </a:p>
          <a:p>
            <a:pPr lvl="0">
              <a:lnSpc>
                <a:spcPct val="115000"/>
              </a:lnSpc>
              <a:spcAft>
                <a:spcPts val="1000"/>
              </a:spcAft>
            </a:pPr>
            <a:endParaRPr lang="tr-TR" sz="1800" dirty="0">
              <a:solidFill>
                <a:srgbClr val="333333"/>
              </a:solidFill>
              <a:latin typeface="Times New Roman"/>
              <a:ea typeface="Times New Roman"/>
            </a:endParaRPr>
          </a:p>
        </p:txBody>
      </p:sp>
      <p:sp>
        <p:nvSpPr>
          <p:cNvPr id="4" name="Slayt Numarası Yer Tutucusu 3"/>
          <p:cNvSpPr>
            <a:spLocks noGrp="1"/>
          </p:cNvSpPr>
          <p:nvPr>
            <p:ph type="sldNum" sz="quarter" idx="12"/>
          </p:nvPr>
        </p:nvSpPr>
        <p:spPr/>
        <p:txBody>
          <a:bodyPr/>
          <a:lstStyle/>
          <a:p>
            <a:fld id="{C2436EE2-B13A-4F96-90D6-CC29A7E6B992}" type="slidenum">
              <a:rPr lang="tr-TR" smtClean="0"/>
              <a:t>4</a:t>
            </a:fld>
            <a:endParaRPr lang="tr-TR"/>
          </a:p>
        </p:txBody>
      </p:sp>
    </p:spTree>
    <p:extLst>
      <p:ext uri="{BB962C8B-B14F-4D97-AF65-F5344CB8AC3E}">
        <p14:creationId xmlns:p14="http://schemas.microsoft.com/office/powerpoint/2010/main" val="3497373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570186"/>
          </a:xfrm>
        </p:spPr>
        <p:txBody>
          <a:bodyPr>
            <a:normAutofit/>
          </a:bodyPr>
          <a:lstStyle/>
          <a:p>
            <a:r>
              <a:rPr lang="tr-TR" sz="2000" b="1" dirty="0" smtClean="0">
                <a:latin typeface="Times New Roman"/>
                <a:ea typeface="Times New Roman"/>
                <a:cs typeface="Times New Roman"/>
              </a:rPr>
              <a:t>T.C ÜMRANİYE KAYMAKAMLIĞI</a:t>
            </a:r>
            <a:r>
              <a:rPr lang="tr-TR" sz="2000" b="1" dirty="0">
                <a:latin typeface="Times New Roman"/>
                <a:ea typeface="Times New Roman"/>
                <a:cs typeface="Times New Roman"/>
              </a:rPr>
              <a:t/>
            </a:r>
            <a:br>
              <a:rPr lang="tr-TR" sz="2000" b="1" dirty="0">
                <a:latin typeface="Times New Roman"/>
                <a:ea typeface="Times New Roman"/>
                <a:cs typeface="Times New Roman"/>
              </a:rPr>
            </a:br>
            <a:r>
              <a:rPr lang="tr-TR" sz="1800" b="1" dirty="0">
                <a:latin typeface="Times New Roman"/>
                <a:ea typeface="Times New Roman"/>
                <a:cs typeface="Times New Roman"/>
              </a:rPr>
              <a:t> Sosyal Yardımlaşma ve Dayanışma Vakfı (ALO 144)</a:t>
            </a:r>
            <a:br>
              <a:rPr lang="tr-TR" sz="1800" b="1" dirty="0">
                <a:latin typeface="Times New Roman"/>
                <a:ea typeface="Times New Roman"/>
                <a:cs typeface="Times New Roman"/>
              </a:rPr>
            </a:br>
            <a:r>
              <a:rPr lang="tr-TR" sz="1800" dirty="0">
                <a:latin typeface="Times New Roman"/>
                <a:ea typeface="Times New Roman"/>
                <a:cs typeface="Times New Roman"/>
              </a:rPr>
              <a:t>Adres: Yaman Evler Mah. Alemdağ Cad. no:137/1 Ümraniye/İstanbul</a:t>
            </a:r>
            <a:br>
              <a:rPr lang="tr-TR" sz="1800" dirty="0">
                <a:latin typeface="Times New Roman"/>
                <a:ea typeface="Times New Roman"/>
                <a:cs typeface="Times New Roman"/>
              </a:rPr>
            </a:br>
            <a:r>
              <a:rPr lang="tr-TR" sz="1800" dirty="0">
                <a:latin typeface="Times New Roman"/>
                <a:ea typeface="Times New Roman"/>
                <a:cs typeface="Times New Roman"/>
              </a:rPr>
              <a:t>Telefon: </a:t>
            </a:r>
            <a:r>
              <a:rPr lang="tr-TR" sz="1800" dirty="0" smtClean="0">
                <a:latin typeface="Times New Roman"/>
                <a:ea typeface="Times New Roman"/>
                <a:cs typeface="Times New Roman"/>
              </a:rPr>
              <a:t>02163444823</a:t>
            </a:r>
            <a:br>
              <a:rPr lang="tr-TR" sz="1800" dirty="0" smtClean="0">
                <a:latin typeface="Times New Roman"/>
                <a:ea typeface="Times New Roman"/>
                <a:cs typeface="Times New Roman"/>
              </a:rPr>
            </a:br>
            <a:endParaRPr lang="tr-TR" sz="2000" b="1" dirty="0">
              <a:latin typeface="Times New Roman"/>
              <a:ea typeface="Times New Roman"/>
              <a:cs typeface="Times New Roman"/>
            </a:endParaRPr>
          </a:p>
        </p:txBody>
      </p:sp>
      <p:sp>
        <p:nvSpPr>
          <p:cNvPr id="3" name="İçerik Yer Tutucusu 2"/>
          <p:cNvSpPr>
            <a:spLocks noGrp="1"/>
          </p:cNvSpPr>
          <p:nvPr>
            <p:ph idx="1"/>
          </p:nvPr>
        </p:nvSpPr>
        <p:spPr>
          <a:xfrm>
            <a:off x="457200" y="2132856"/>
            <a:ext cx="8229600" cy="3816424"/>
          </a:xfrm>
        </p:spPr>
        <p:txBody>
          <a:bodyPr>
            <a:noAutofit/>
          </a:bodyPr>
          <a:lstStyle/>
          <a:p>
            <a:pPr marL="0" indent="0">
              <a:lnSpc>
                <a:spcPct val="115000"/>
              </a:lnSpc>
              <a:spcAft>
                <a:spcPts val="1000"/>
              </a:spcAft>
              <a:buNone/>
            </a:pPr>
            <a:r>
              <a:rPr lang="tr-TR" sz="2000" b="1" dirty="0" smtClean="0">
                <a:solidFill>
                  <a:prstClr val="black"/>
                </a:solidFill>
                <a:latin typeface="Times New Roman"/>
                <a:ea typeface="Times New Roman"/>
                <a:cs typeface="Times New Roman"/>
              </a:rPr>
              <a:t>     Engelli </a:t>
            </a:r>
            <a:r>
              <a:rPr lang="tr-TR" sz="2000" b="1" dirty="0">
                <a:solidFill>
                  <a:prstClr val="black"/>
                </a:solidFill>
                <a:latin typeface="Times New Roman"/>
                <a:ea typeface="Times New Roman"/>
                <a:cs typeface="Times New Roman"/>
              </a:rPr>
              <a:t>Aylıkları</a:t>
            </a:r>
            <a:r>
              <a:rPr lang="tr-TR" sz="1800" b="1" dirty="0" smtClean="0">
                <a:effectLst/>
                <a:latin typeface="Times New Roman"/>
                <a:ea typeface="Times New Roman"/>
                <a:cs typeface="Times New Roman"/>
              </a:rPr>
              <a:t>: </a:t>
            </a:r>
            <a:r>
              <a:rPr lang="tr-TR" sz="1800" dirty="0" smtClean="0">
                <a:effectLst/>
                <a:latin typeface="Times New Roman"/>
                <a:ea typeface="Times New Roman"/>
                <a:cs typeface="Times New Roman"/>
              </a:rPr>
              <a:t>2022 sayılı Kanuna göre; </a:t>
            </a:r>
          </a:p>
          <a:p>
            <a:pPr>
              <a:lnSpc>
                <a:spcPct val="115000"/>
              </a:lnSpc>
              <a:spcAft>
                <a:spcPts val="1000"/>
              </a:spcAft>
            </a:pPr>
            <a:r>
              <a:rPr lang="tr-TR" sz="1800" dirty="0" smtClean="0">
                <a:effectLst/>
                <a:latin typeface="Times New Roman"/>
                <a:ea typeface="Times New Roman"/>
                <a:cs typeface="Times New Roman"/>
              </a:rPr>
              <a:t>En az %40 oranında engelli olması, herhangi bir sigortalı işte çalışmaması, nafaka almaması, aylık hane geliri kişi başı asgari ücretin üçte birinden az olması (2020 yılı 701,32 TL) ve inceleme sonucu kişinin muhtaç olduğuna karar verilmesi gerekmektedir. 18 yaş altı çocukların yakınlarına engelli yakını aylığı bağlanır. </a:t>
            </a:r>
          </a:p>
          <a:p>
            <a:pPr>
              <a:lnSpc>
                <a:spcPct val="115000"/>
              </a:lnSpc>
              <a:spcAft>
                <a:spcPts val="1000"/>
              </a:spcAft>
            </a:pPr>
            <a:r>
              <a:rPr lang="tr-TR" sz="1800" dirty="0" smtClean="0">
                <a:effectLst/>
                <a:latin typeface="Times New Roman"/>
                <a:ea typeface="Times New Roman"/>
                <a:cs typeface="Times New Roman"/>
              </a:rPr>
              <a:t>Engelli aylığı alanların elektrik faturalarının ödenmesi indiriminden yararlanır.</a:t>
            </a:r>
          </a:p>
          <a:p>
            <a:pPr>
              <a:lnSpc>
                <a:spcPct val="115000"/>
              </a:lnSpc>
              <a:spcAft>
                <a:spcPts val="1000"/>
              </a:spcAft>
            </a:pPr>
            <a:r>
              <a:rPr lang="tr-TR" sz="1800" dirty="0" smtClean="0">
                <a:latin typeface="Times New Roman"/>
                <a:ea typeface="Times New Roman"/>
                <a:cs typeface="Times New Roman"/>
              </a:rPr>
              <a:t>Hanede kişi başı aylık geliri asgari ücretin üçte birinden(2020 yılı 701,32 TL) az olanlar, almış oldukları tıbbi malzemeleri, SGK ödemesi dışında kalan miktarı SYDV  talep edebilirler.</a:t>
            </a:r>
            <a:endParaRPr lang="tr-TR" sz="1800" dirty="0" smtClean="0">
              <a:effectLst/>
              <a:latin typeface="Times New Roman"/>
              <a:ea typeface="Times New Roman"/>
              <a:cs typeface="Times New Roman"/>
            </a:endParaRPr>
          </a:p>
          <a:p>
            <a:pPr marL="0" indent="0">
              <a:lnSpc>
                <a:spcPct val="115000"/>
              </a:lnSpc>
              <a:spcAft>
                <a:spcPts val="1000"/>
              </a:spcAft>
              <a:buNone/>
            </a:pPr>
            <a:endParaRPr lang="tr-TR" sz="1600" dirty="0">
              <a:ea typeface="Calibri"/>
              <a:cs typeface="Times New Roman"/>
            </a:endParaRPr>
          </a:p>
        </p:txBody>
      </p:sp>
      <p:sp>
        <p:nvSpPr>
          <p:cNvPr id="4" name="Slayt Numarası Yer Tutucusu 3"/>
          <p:cNvSpPr>
            <a:spLocks noGrp="1"/>
          </p:cNvSpPr>
          <p:nvPr>
            <p:ph type="sldNum" sz="quarter" idx="12"/>
          </p:nvPr>
        </p:nvSpPr>
        <p:spPr/>
        <p:txBody>
          <a:bodyPr/>
          <a:lstStyle/>
          <a:p>
            <a:fld id="{C2436EE2-B13A-4F96-90D6-CC29A7E6B992}" type="slidenum">
              <a:rPr lang="tr-TR" smtClean="0"/>
              <a:t>5</a:t>
            </a:fld>
            <a:endParaRPr lang="tr-TR"/>
          </a:p>
        </p:txBody>
      </p:sp>
    </p:spTree>
    <p:extLst>
      <p:ext uri="{BB962C8B-B14F-4D97-AF65-F5344CB8AC3E}">
        <p14:creationId xmlns:p14="http://schemas.microsoft.com/office/powerpoint/2010/main" val="16992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714202"/>
          </a:xfrm>
        </p:spPr>
        <p:txBody>
          <a:bodyPr>
            <a:normAutofit fontScale="90000"/>
          </a:bodyPr>
          <a:lstStyle/>
          <a:p>
            <a:r>
              <a:rPr lang="tr-TR" sz="2000" b="1" dirty="0" smtClean="0"/>
              <a:t/>
            </a:r>
            <a:br>
              <a:rPr lang="tr-TR" sz="2000" b="1" dirty="0" smtClean="0"/>
            </a:br>
            <a:r>
              <a:rPr lang="tr-TR" sz="2200" b="1" dirty="0">
                <a:latin typeface="Times New Roman"/>
                <a:ea typeface="Times New Roman"/>
                <a:cs typeface="Times New Roman"/>
              </a:rPr>
              <a:t>ÜMRANİYE SOSYAL HİZMET MERKEZİ </a:t>
            </a:r>
            <a:r>
              <a:rPr lang="tr-TR" sz="2200" b="1" dirty="0" smtClean="0">
                <a:latin typeface="Times New Roman"/>
                <a:ea typeface="Times New Roman"/>
                <a:cs typeface="Times New Roman"/>
              </a:rPr>
              <a:t>(</a:t>
            </a:r>
            <a:r>
              <a:rPr lang="tr-TR" sz="2200" b="1" dirty="0">
                <a:latin typeface="Times New Roman"/>
                <a:ea typeface="Times New Roman"/>
                <a:cs typeface="Times New Roman"/>
              </a:rPr>
              <a:t>ALO 183)</a:t>
            </a:r>
            <a:br>
              <a:rPr lang="tr-TR" sz="2200" b="1" dirty="0">
                <a:latin typeface="Times New Roman"/>
                <a:ea typeface="Times New Roman"/>
                <a:cs typeface="Times New Roman"/>
              </a:rPr>
            </a:br>
            <a:r>
              <a:rPr lang="tr-TR" sz="2000" dirty="0" err="1">
                <a:latin typeface="Times New Roman"/>
                <a:ea typeface="Times New Roman"/>
                <a:cs typeface="Times New Roman"/>
              </a:rPr>
              <a:t>Adres:Namık</a:t>
            </a:r>
            <a:r>
              <a:rPr lang="tr-TR" sz="2000" dirty="0">
                <a:latin typeface="Times New Roman"/>
                <a:ea typeface="Times New Roman"/>
                <a:cs typeface="Times New Roman"/>
              </a:rPr>
              <a:t> Kemal Mah. Kirişhane Caddesi Deniz Sokak No:24 </a:t>
            </a:r>
            <a:br>
              <a:rPr lang="tr-TR" sz="2000" dirty="0">
                <a:latin typeface="Times New Roman"/>
                <a:ea typeface="Times New Roman"/>
                <a:cs typeface="Times New Roman"/>
              </a:rPr>
            </a:br>
            <a:r>
              <a:rPr lang="tr-TR" sz="2000" dirty="0">
                <a:latin typeface="Times New Roman"/>
                <a:ea typeface="Times New Roman"/>
                <a:cs typeface="Times New Roman"/>
              </a:rPr>
              <a:t>(Namık Kemal Kültür </a:t>
            </a:r>
            <a:r>
              <a:rPr lang="tr-TR" sz="2000" dirty="0" err="1" smtClean="0">
                <a:latin typeface="Times New Roman"/>
                <a:ea typeface="Times New Roman"/>
                <a:cs typeface="Times New Roman"/>
              </a:rPr>
              <a:t>Mrk</a:t>
            </a:r>
            <a:r>
              <a:rPr lang="tr-TR" sz="2000" dirty="0" smtClean="0">
                <a:latin typeface="Times New Roman"/>
                <a:ea typeface="Times New Roman"/>
                <a:cs typeface="Times New Roman"/>
              </a:rPr>
              <a:t>) </a:t>
            </a:r>
            <a:r>
              <a:rPr lang="tr-TR" sz="2000" dirty="0">
                <a:latin typeface="Times New Roman"/>
                <a:ea typeface="Times New Roman"/>
                <a:cs typeface="Times New Roman"/>
              </a:rPr>
              <a:t>Ümraniye/İstanbul </a:t>
            </a:r>
            <a:r>
              <a:rPr lang="tr-TR" sz="2000" dirty="0" smtClean="0">
                <a:latin typeface="Times New Roman"/>
                <a:ea typeface="Times New Roman"/>
                <a:cs typeface="Times New Roman"/>
              </a:rPr>
              <a:t/>
            </a:r>
            <a:br>
              <a:rPr lang="tr-TR" sz="2000" dirty="0" smtClean="0">
                <a:latin typeface="Times New Roman"/>
                <a:ea typeface="Times New Roman"/>
                <a:cs typeface="Times New Roman"/>
              </a:rPr>
            </a:br>
            <a:r>
              <a:rPr lang="tr-TR" sz="2000" dirty="0" smtClean="0">
                <a:latin typeface="Times New Roman"/>
                <a:ea typeface="Times New Roman"/>
                <a:cs typeface="Times New Roman"/>
              </a:rPr>
              <a:t>Telefon</a:t>
            </a:r>
            <a:r>
              <a:rPr lang="tr-TR" sz="2000" dirty="0">
                <a:latin typeface="Times New Roman"/>
                <a:ea typeface="Times New Roman"/>
                <a:cs typeface="Times New Roman"/>
              </a:rPr>
              <a:t>: (216) 3167600 - (216) 3167601 </a:t>
            </a:r>
            <a:br>
              <a:rPr lang="tr-TR" sz="2000" dirty="0">
                <a:latin typeface="Times New Roman"/>
                <a:ea typeface="Times New Roman"/>
                <a:cs typeface="Times New Roman"/>
              </a:rPr>
            </a:br>
            <a:endParaRPr lang="tr-TR" sz="2000" dirty="0">
              <a:latin typeface="Times New Roman"/>
              <a:ea typeface="Times New Roman"/>
              <a:cs typeface="Times New Roman"/>
            </a:endParaRPr>
          </a:p>
        </p:txBody>
      </p:sp>
      <p:sp>
        <p:nvSpPr>
          <p:cNvPr id="3" name="İçerik Yer Tutucusu 2"/>
          <p:cNvSpPr>
            <a:spLocks noGrp="1"/>
          </p:cNvSpPr>
          <p:nvPr>
            <p:ph idx="1"/>
          </p:nvPr>
        </p:nvSpPr>
        <p:spPr>
          <a:xfrm>
            <a:off x="457200" y="2132856"/>
            <a:ext cx="8229600" cy="3888432"/>
          </a:xfrm>
        </p:spPr>
        <p:txBody>
          <a:bodyPr>
            <a:noAutofit/>
          </a:bodyPr>
          <a:lstStyle/>
          <a:p>
            <a:pPr marL="0" indent="0">
              <a:lnSpc>
                <a:spcPct val="115000"/>
              </a:lnSpc>
              <a:spcAft>
                <a:spcPts val="1000"/>
              </a:spcAft>
              <a:buNone/>
            </a:pPr>
            <a:r>
              <a:rPr lang="tr-TR" sz="1800" b="1" dirty="0" smtClean="0">
                <a:effectLst/>
                <a:latin typeface="Times New Roman"/>
                <a:ea typeface="Times New Roman"/>
                <a:cs typeface="Times New Roman"/>
              </a:rPr>
              <a:t>Evde bakım aylığı: </a:t>
            </a:r>
            <a:r>
              <a:rPr lang="tr-TR" sz="1800" dirty="0" smtClean="0">
                <a:effectLst/>
                <a:latin typeface="Times New Roman"/>
                <a:ea typeface="Times New Roman"/>
                <a:cs typeface="Times New Roman"/>
              </a:rPr>
              <a:t>2828 sayılı Sosyal Hizmetler Kanunu kapsamında bağlanan aylıktır. </a:t>
            </a:r>
          </a:p>
          <a:p>
            <a:pPr>
              <a:spcAft>
                <a:spcPts val="1000"/>
              </a:spcAft>
            </a:pPr>
            <a:r>
              <a:rPr lang="tr-TR" sz="1800" dirty="0" smtClean="0">
                <a:effectLst/>
                <a:latin typeface="Times New Roman"/>
                <a:ea typeface="Times New Roman"/>
                <a:cs typeface="Times New Roman"/>
              </a:rPr>
              <a:t>Engelli sağlık kurulu raporunda “ağır engelli” ya da  “tam bağımlı” ifadesi aranır. </a:t>
            </a:r>
          </a:p>
          <a:p>
            <a:pPr>
              <a:spcAft>
                <a:spcPts val="1000"/>
              </a:spcAft>
            </a:pPr>
            <a:r>
              <a:rPr lang="tr-TR" sz="1800" dirty="0" smtClean="0">
                <a:effectLst/>
                <a:latin typeface="Times New Roman"/>
                <a:ea typeface="Times New Roman"/>
                <a:cs typeface="Times New Roman"/>
              </a:rPr>
              <a:t>18 yaş altı çocuklar için alınan özel gereksinim raporunda (ÇÖZGER) ise;</a:t>
            </a:r>
          </a:p>
          <a:p>
            <a:pPr>
              <a:spcBef>
                <a:spcPts val="0"/>
              </a:spcBef>
              <a:buFont typeface="Wingdings" panose="05000000000000000000" pitchFamily="2" charset="2"/>
              <a:buChar char="Ø"/>
            </a:pPr>
            <a:r>
              <a:rPr lang="tr-TR" sz="1800" dirty="0" smtClean="0">
                <a:effectLst/>
                <a:latin typeface="Times New Roman"/>
                <a:ea typeface="Times New Roman"/>
                <a:cs typeface="Times New Roman"/>
              </a:rPr>
              <a:t>   “Çok ileri düzeyde özel gereksinim var (ÖGV)”, </a:t>
            </a:r>
          </a:p>
          <a:p>
            <a:pPr>
              <a:spcBef>
                <a:spcPts val="0"/>
              </a:spcBef>
              <a:buFont typeface="Wingdings" panose="05000000000000000000" pitchFamily="2" charset="2"/>
              <a:buChar char="Ø"/>
            </a:pPr>
            <a:r>
              <a:rPr lang="tr-TR" sz="1800" dirty="0" smtClean="0">
                <a:effectLst/>
                <a:latin typeface="Times New Roman"/>
                <a:ea typeface="Times New Roman"/>
                <a:cs typeface="Times New Roman"/>
              </a:rPr>
              <a:t>   “Belirgin ÖGV” ve </a:t>
            </a:r>
          </a:p>
          <a:p>
            <a:pPr>
              <a:spcBef>
                <a:spcPts val="0"/>
              </a:spcBef>
              <a:buFont typeface="Wingdings" panose="05000000000000000000" pitchFamily="2" charset="2"/>
              <a:buChar char="Ø"/>
            </a:pPr>
            <a:r>
              <a:rPr lang="tr-TR" sz="1800" dirty="0" smtClean="0">
                <a:effectLst/>
                <a:latin typeface="Times New Roman"/>
                <a:ea typeface="Times New Roman"/>
                <a:cs typeface="Times New Roman"/>
              </a:rPr>
              <a:t>    “Özel koşul gereksinimi var (ÖKGV)” ifadeleri çocuklar için ağır engelli sayılır.</a:t>
            </a:r>
          </a:p>
          <a:p>
            <a:pPr>
              <a:spcAft>
                <a:spcPts val="1000"/>
              </a:spcAft>
            </a:pPr>
            <a:r>
              <a:rPr lang="tr-TR" sz="1800" dirty="0" smtClean="0">
                <a:effectLst/>
                <a:latin typeface="Times New Roman"/>
                <a:ea typeface="Times New Roman"/>
                <a:cs typeface="Times New Roman"/>
              </a:rPr>
              <a:t>Haneye giren tüm gelirler toplanıp hanedeki kişi sayısına bölündüğünde; kişi başı aylık gelirin asgari ücretin üçte ikisinden az olması (2020 yılı 1402 TL), yapılacak incelemede, engelli bireyin bakıma ihtiyacı olduğuna karar verilmesi.</a:t>
            </a:r>
            <a:endParaRPr lang="tr-TR" sz="1600" dirty="0">
              <a:ea typeface="Calibri"/>
              <a:cs typeface="Times New Roman"/>
            </a:endParaRPr>
          </a:p>
        </p:txBody>
      </p:sp>
      <p:sp>
        <p:nvSpPr>
          <p:cNvPr id="4" name="Slayt Numarası Yer Tutucusu 3"/>
          <p:cNvSpPr>
            <a:spLocks noGrp="1"/>
          </p:cNvSpPr>
          <p:nvPr>
            <p:ph type="sldNum" sz="quarter" idx="12"/>
          </p:nvPr>
        </p:nvSpPr>
        <p:spPr/>
        <p:txBody>
          <a:bodyPr/>
          <a:lstStyle/>
          <a:p>
            <a:fld id="{C2436EE2-B13A-4F96-90D6-CC29A7E6B992}" type="slidenum">
              <a:rPr lang="tr-TR" smtClean="0"/>
              <a:t>6</a:t>
            </a:fld>
            <a:endParaRPr lang="tr-TR"/>
          </a:p>
        </p:txBody>
      </p:sp>
    </p:spTree>
    <p:extLst>
      <p:ext uri="{BB962C8B-B14F-4D97-AF65-F5344CB8AC3E}">
        <p14:creationId xmlns:p14="http://schemas.microsoft.com/office/powerpoint/2010/main" val="4015565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354162"/>
          </a:xfrm>
        </p:spPr>
        <p:txBody>
          <a:bodyPr>
            <a:normAutofit/>
          </a:bodyPr>
          <a:lstStyle/>
          <a:p>
            <a:r>
              <a:rPr lang="tr-TR" sz="2000" b="1" dirty="0">
                <a:latin typeface="Times New Roman"/>
                <a:ea typeface="Times New Roman"/>
                <a:cs typeface="Times New Roman"/>
              </a:rPr>
              <a:t>TC Başbakanlık Vakıflar Genel Müdürlüğü </a:t>
            </a:r>
            <a:br>
              <a:rPr lang="tr-TR" sz="2000" b="1" dirty="0">
                <a:latin typeface="Times New Roman"/>
                <a:ea typeface="Times New Roman"/>
                <a:cs typeface="Times New Roman"/>
              </a:rPr>
            </a:br>
            <a:r>
              <a:rPr lang="tr-TR" sz="1800" dirty="0">
                <a:latin typeface="Times New Roman"/>
                <a:ea typeface="Times New Roman"/>
                <a:cs typeface="Times New Roman"/>
              </a:rPr>
              <a:t>Adres: Namık Kemal Mah. Milli </a:t>
            </a:r>
            <a:r>
              <a:rPr lang="tr-TR" sz="1800" dirty="0" err="1">
                <a:latin typeface="Times New Roman"/>
                <a:ea typeface="Times New Roman"/>
                <a:cs typeface="Times New Roman"/>
              </a:rPr>
              <a:t>Müdafa</a:t>
            </a:r>
            <a:r>
              <a:rPr lang="tr-TR" sz="1800" dirty="0">
                <a:latin typeface="Times New Roman"/>
                <a:ea typeface="Times New Roman"/>
                <a:cs typeface="Times New Roman"/>
              </a:rPr>
              <a:t> Cad. No:20 Kızılay –Çankaya / ANKARA   </a:t>
            </a:r>
            <a:br>
              <a:rPr lang="tr-TR" sz="1800" dirty="0">
                <a:latin typeface="Times New Roman"/>
                <a:ea typeface="Times New Roman"/>
                <a:cs typeface="Times New Roman"/>
              </a:rPr>
            </a:br>
            <a:r>
              <a:rPr lang="tr-TR" sz="1800" dirty="0">
                <a:latin typeface="Times New Roman"/>
                <a:ea typeface="Times New Roman"/>
                <a:cs typeface="Times New Roman"/>
              </a:rPr>
              <a:t>Telefon: (312) 4155000 (10- Hat)  </a:t>
            </a:r>
            <a:br>
              <a:rPr lang="tr-TR" sz="1800" dirty="0">
                <a:latin typeface="Times New Roman"/>
                <a:ea typeface="Times New Roman"/>
                <a:cs typeface="Times New Roman"/>
              </a:rPr>
            </a:br>
            <a:endParaRPr lang="tr-TR" sz="1800" dirty="0">
              <a:latin typeface="Times New Roman"/>
              <a:ea typeface="Times New Roman"/>
              <a:cs typeface="Times New Roman"/>
            </a:endParaRPr>
          </a:p>
        </p:txBody>
      </p:sp>
      <p:sp>
        <p:nvSpPr>
          <p:cNvPr id="3" name="İçerik Yer Tutucusu 2"/>
          <p:cNvSpPr>
            <a:spLocks noGrp="1"/>
          </p:cNvSpPr>
          <p:nvPr>
            <p:ph idx="1"/>
          </p:nvPr>
        </p:nvSpPr>
        <p:spPr>
          <a:xfrm>
            <a:off x="457200" y="1844825"/>
            <a:ext cx="8229600" cy="4104456"/>
          </a:xfrm>
        </p:spPr>
        <p:txBody>
          <a:bodyPr>
            <a:noAutofit/>
          </a:bodyPr>
          <a:lstStyle/>
          <a:p>
            <a:pPr marL="0" indent="0">
              <a:lnSpc>
                <a:spcPct val="115000"/>
              </a:lnSpc>
              <a:spcAft>
                <a:spcPts val="1000"/>
              </a:spcAft>
              <a:buNone/>
            </a:pPr>
            <a:r>
              <a:rPr lang="tr-TR" sz="1800" b="1" dirty="0" smtClean="0">
                <a:effectLst/>
                <a:latin typeface="Times New Roman"/>
                <a:ea typeface="Times New Roman"/>
                <a:cs typeface="Times New Roman"/>
              </a:rPr>
              <a:t>Vakıf aylığı-muhtaç aylığı:</a:t>
            </a:r>
          </a:p>
          <a:p>
            <a:pPr>
              <a:lnSpc>
                <a:spcPct val="115000"/>
              </a:lnSpc>
              <a:spcAft>
                <a:spcPts val="1000"/>
              </a:spcAft>
              <a:buFont typeface="+mj-lt"/>
              <a:buAutoNum type="arabicParenR"/>
            </a:pPr>
            <a:r>
              <a:rPr lang="tr-TR" sz="1800" b="1" dirty="0" smtClean="0">
                <a:effectLst/>
                <a:latin typeface="Times New Roman"/>
                <a:ea typeface="Times New Roman"/>
                <a:cs typeface="Times New Roman"/>
              </a:rPr>
              <a:t> </a:t>
            </a:r>
            <a:r>
              <a:rPr lang="tr-TR" sz="1800" dirty="0">
                <a:solidFill>
                  <a:prstClr val="black"/>
                </a:solidFill>
                <a:latin typeface="Times New Roman"/>
                <a:ea typeface="Times New Roman"/>
                <a:cs typeface="Times New Roman"/>
              </a:rPr>
              <a:t>Annesi ya da babası olmayan muhtaç çocuklar </a:t>
            </a:r>
            <a:r>
              <a:rPr lang="tr-TR" sz="1800" dirty="0" smtClean="0">
                <a:solidFill>
                  <a:prstClr val="black"/>
                </a:solidFill>
                <a:latin typeface="Times New Roman"/>
                <a:ea typeface="Times New Roman"/>
                <a:cs typeface="Times New Roman"/>
              </a:rPr>
              <a:t>ile</a:t>
            </a:r>
          </a:p>
          <a:p>
            <a:pPr>
              <a:spcBef>
                <a:spcPts val="0"/>
              </a:spcBef>
              <a:spcAft>
                <a:spcPts val="600"/>
              </a:spcAft>
              <a:buFont typeface="+mj-lt"/>
              <a:buAutoNum type="arabicParenR"/>
            </a:pPr>
            <a:r>
              <a:rPr lang="tr-TR" sz="1800" dirty="0" smtClean="0">
                <a:solidFill>
                  <a:prstClr val="black"/>
                </a:solidFill>
                <a:latin typeface="Times New Roman"/>
                <a:ea typeface="Times New Roman"/>
                <a:cs typeface="Times New Roman"/>
              </a:rPr>
              <a:t> % </a:t>
            </a:r>
            <a:r>
              <a:rPr lang="tr-TR" sz="1800" dirty="0">
                <a:solidFill>
                  <a:prstClr val="black"/>
                </a:solidFill>
                <a:latin typeface="Times New Roman"/>
                <a:ea typeface="Times New Roman"/>
                <a:cs typeface="Times New Roman"/>
              </a:rPr>
              <a:t>40 ve üzeri engelli olan </a:t>
            </a:r>
            <a:r>
              <a:rPr lang="tr-TR" sz="1800" dirty="0" smtClean="0">
                <a:solidFill>
                  <a:prstClr val="black"/>
                </a:solidFill>
                <a:latin typeface="Times New Roman"/>
                <a:ea typeface="Times New Roman"/>
                <a:cs typeface="Times New Roman"/>
              </a:rPr>
              <a:t>muhtaçlara</a:t>
            </a:r>
            <a:r>
              <a:rPr lang="tr-TR" sz="1800" dirty="0" smtClean="0">
                <a:effectLst/>
                <a:latin typeface="Times New Roman"/>
                <a:ea typeface="Times New Roman"/>
                <a:cs typeface="Times New Roman"/>
              </a:rPr>
              <a:t>;</a:t>
            </a:r>
          </a:p>
          <a:p>
            <a:pPr>
              <a:spcBef>
                <a:spcPts val="0"/>
              </a:spcBef>
              <a:spcAft>
                <a:spcPts val="600"/>
              </a:spcAft>
              <a:buFont typeface="+mj-lt"/>
              <a:buAutoNum type="arabicParenR"/>
            </a:pPr>
            <a:r>
              <a:rPr lang="tr-TR" sz="1800" dirty="0" smtClean="0">
                <a:effectLst/>
                <a:latin typeface="Times New Roman"/>
                <a:ea typeface="Times New Roman"/>
                <a:cs typeface="Times New Roman"/>
              </a:rPr>
              <a:t>Sosyal güvencesi olmaması,</a:t>
            </a:r>
          </a:p>
          <a:p>
            <a:pPr>
              <a:spcBef>
                <a:spcPts val="0"/>
              </a:spcBef>
              <a:spcAft>
                <a:spcPts val="600"/>
              </a:spcAft>
              <a:buFont typeface="+mj-lt"/>
              <a:buAutoNum type="arabicParenR"/>
            </a:pPr>
            <a:r>
              <a:rPr lang="tr-TR" sz="1800" dirty="0" smtClean="0">
                <a:effectLst/>
                <a:latin typeface="Times New Roman"/>
                <a:ea typeface="Times New Roman"/>
                <a:cs typeface="Times New Roman"/>
              </a:rPr>
              <a:t>Herhangi bir gelir veya aylığı olmaması,</a:t>
            </a:r>
          </a:p>
          <a:p>
            <a:pPr>
              <a:spcBef>
                <a:spcPts val="0"/>
              </a:spcBef>
              <a:spcAft>
                <a:spcPts val="600"/>
              </a:spcAft>
              <a:buFont typeface="+mj-lt"/>
              <a:buAutoNum type="arabicParenR"/>
            </a:pPr>
            <a:r>
              <a:rPr lang="tr-TR" sz="1800" dirty="0">
                <a:latin typeface="Times New Roman"/>
                <a:ea typeface="Times New Roman"/>
                <a:cs typeface="Times New Roman"/>
              </a:rPr>
              <a:t>M</a:t>
            </a:r>
            <a:r>
              <a:rPr lang="tr-TR" sz="1800" dirty="0" smtClean="0">
                <a:effectLst/>
                <a:latin typeface="Times New Roman"/>
                <a:ea typeface="Times New Roman"/>
                <a:cs typeface="Times New Roman"/>
              </a:rPr>
              <a:t>ahkeme kararı veya kanunla bakım altına alınmamış olması, </a:t>
            </a:r>
          </a:p>
          <a:p>
            <a:pPr>
              <a:spcBef>
                <a:spcPts val="0"/>
              </a:spcBef>
              <a:spcAft>
                <a:spcPts val="600"/>
              </a:spcAft>
              <a:buFont typeface="+mj-lt"/>
              <a:buAutoNum type="arabicParenR"/>
            </a:pPr>
            <a:r>
              <a:rPr lang="tr-TR" sz="1800" dirty="0" smtClean="0">
                <a:effectLst/>
                <a:latin typeface="Times New Roman"/>
                <a:ea typeface="Times New Roman"/>
                <a:cs typeface="Times New Roman"/>
              </a:rPr>
              <a:t>Gelir getirici taşınır ve taşınmaz malı mevcut olmaması veya olup da bunlardan elde edeceği aylık ortalama gelirinin bu yönetmelikle belirlenen muhtaç aylığı miktarını geçmemesi halinde muhtaç aylığı bağlanır.</a:t>
            </a:r>
          </a:p>
          <a:p>
            <a:pPr>
              <a:lnSpc>
                <a:spcPct val="115000"/>
              </a:lnSpc>
              <a:spcAft>
                <a:spcPts val="1000"/>
              </a:spcAft>
            </a:pPr>
            <a:endParaRPr lang="tr-TR" sz="1800" dirty="0">
              <a:latin typeface="Times New Roman"/>
              <a:ea typeface="Times New Roman"/>
              <a:cs typeface="Times New Roman"/>
            </a:endParaRPr>
          </a:p>
          <a:p>
            <a:pPr marL="0" indent="0">
              <a:lnSpc>
                <a:spcPct val="115000"/>
              </a:lnSpc>
              <a:spcAft>
                <a:spcPts val="1000"/>
              </a:spcAft>
              <a:buNone/>
            </a:pPr>
            <a:endParaRPr lang="tr-TR" sz="1800" dirty="0" smtClean="0">
              <a:effectLst/>
              <a:latin typeface="Times New Roman"/>
              <a:ea typeface="Times New Roman"/>
              <a:cs typeface="Times New Roman"/>
            </a:endParaRPr>
          </a:p>
          <a:p>
            <a:pPr marL="0" indent="0">
              <a:lnSpc>
                <a:spcPct val="115000"/>
              </a:lnSpc>
              <a:spcAft>
                <a:spcPts val="1000"/>
              </a:spcAft>
              <a:buNone/>
            </a:pPr>
            <a:endParaRPr lang="tr-TR" sz="1600" dirty="0">
              <a:ea typeface="Calibri"/>
              <a:cs typeface="Times New Roman"/>
            </a:endParaRPr>
          </a:p>
        </p:txBody>
      </p:sp>
      <p:sp>
        <p:nvSpPr>
          <p:cNvPr id="4" name="Slayt Numarası Yer Tutucusu 3"/>
          <p:cNvSpPr>
            <a:spLocks noGrp="1"/>
          </p:cNvSpPr>
          <p:nvPr>
            <p:ph type="sldNum" sz="quarter" idx="12"/>
          </p:nvPr>
        </p:nvSpPr>
        <p:spPr/>
        <p:txBody>
          <a:bodyPr/>
          <a:lstStyle/>
          <a:p>
            <a:fld id="{C2436EE2-B13A-4F96-90D6-CC29A7E6B992}" type="slidenum">
              <a:rPr lang="tr-TR" smtClean="0"/>
              <a:t>7</a:t>
            </a:fld>
            <a:endParaRPr lang="tr-TR"/>
          </a:p>
        </p:txBody>
      </p:sp>
    </p:spTree>
    <p:extLst>
      <p:ext uri="{BB962C8B-B14F-4D97-AF65-F5344CB8AC3E}">
        <p14:creationId xmlns:p14="http://schemas.microsoft.com/office/powerpoint/2010/main" val="2360422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210146"/>
          </a:xfrm>
        </p:spPr>
        <p:txBody>
          <a:bodyPr>
            <a:normAutofit fontScale="90000"/>
          </a:bodyPr>
          <a:lstStyle/>
          <a:p>
            <a:r>
              <a:rPr lang="tr-TR" sz="2000" b="1" dirty="0">
                <a:solidFill>
                  <a:prstClr val="black"/>
                </a:solidFill>
                <a:latin typeface="Times New Roman"/>
                <a:ea typeface="Times New Roman"/>
                <a:cs typeface="Times New Roman"/>
              </a:rPr>
              <a:t>İSTANBUL BÜYÜKŞEHİR BELEDİYE BAŞKANLIĞI (ALO 153)</a:t>
            </a:r>
            <a:br>
              <a:rPr lang="tr-TR" sz="2000" b="1" dirty="0">
                <a:solidFill>
                  <a:prstClr val="black"/>
                </a:solidFill>
                <a:latin typeface="Times New Roman"/>
                <a:ea typeface="Times New Roman"/>
                <a:cs typeface="Times New Roman"/>
              </a:rPr>
            </a:br>
            <a:r>
              <a:rPr lang="tr-TR" sz="2000" dirty="0">
                <a:latin typeface="Times New Roman"/>
                <a:ea typeface="Times New Roman"/>
                <a:cs typeface="Times New Roman"/>
              </a:rPr>
              <a:t>Adres: </a:t>
            </a:r>
            <a:r>
              <a:rPr lang="tr-TR" sz="2000" dirty="0" err="1" smtClean="0">
                <a:latin typeface="Times New Roman"/>
                <a:ea typeface="Times New Roman"/>
                <a:cs typeface="Times New Roman"/>
              </a:rPr>
              <a:t>Hacıahmet</a:t>
            </a:r>
            <a:r>
              <a:rPr lang="tr-TR" sz="2000" dirty="0" smtClean="0">
                <a:latin typeface="Times New Roman"/>
                <a:ea typeface="Times New Roman"/>
                <a:cs typeface="Times New Roman"/>
              </a:rPr>
              <a:t> Mah</a:t>
            </a:r>
            <a:r>
              <a:rPr lang="tr-TR" sz="2000" dirty="0">
                <a:latin typeface="Times New Roman"/>
                <a:ea typeface="Times New Roman"/>
                <a:cs typeface="Times New Roman"/>
              </a:rPr>
              <a:t>. </a:t>
            </a:r>
            <a:r>
              <a:rPr lang="tr-TR" sz="2000" dirty="0" smtClean="0">
                <a:latin typeface="Times New Roman"/>
                <a:ea typeface="Times New Roman"/>
                <a:cs typeface="Times New Roman"/>
              </a:rPr>
              <a:t>Muhsin Yazıcıoğlu Cad</a:t>
            </a:r>
            <a:r>
              <a:rPr lang="tr-TR" sz="2000" dirty="0">
                <a:latin typeface="Times New Roman"/>
                <a:ea typeface="Times New Roman"/>
                <a:cs typeface="Times New Roman"/>
              </a:rPr>
              <a:t>. </a:t>
            </a:r>
            <a:r>
              <a:rPr lang="tr-TR" sz="2000" dirty="0" smtClean="0">
                <a:latin typeface="Times New Roman"/>
                <a:ea typeface="Times New Roman"/>
                <a:cs typeface="Times New Roman"/>
              </a:rPr>
              <a:t>No: 1 Beyoğlu/ İstanbul</a:t>
            </a:r>
            <a:r>
              <a:rPr lang="tr-TR" sz="2000" dirty="0">
                <a:latin typeface="Times New Roman"/>
                <a:ea typeface="Times New Roman"/>
                <a:cs typeface="Times New Roman"/>
              </a:rPr>
              <a:t/>
            </a:r>
            <a:br>
              <a:rPr lang="tr-TR" sz="2000" dirty="0">
                <a:latin typeface="Times New Roman"/>
                <a:ea typeface="Times New Roman"/>
                <a:cs typeface="Times New Roman"/>
              </a:rPr>
            </a:br>
            <a:r>
              <a:rPr lang="tr-TR" sz="2000" dirty="0">
                <a:latin typeface="Times New Roman"/>
                <a:ea typeface="Times New Roman"/>
                <a:cs typeface="Times New Roman"/>
              </a:rPr>
              <a:t>Telefon: </a:t>
            </a:r>
            <a:r>
              <a:rPr lang="tr-TR" sz="2000" dirty="0" smtClean="0">
                <a:latin typeface="Times New Roman"/>
                <a:ea typeface="Times New Roman"/>
                <a:cs typeface="Times New Roman"/>
              </a:rPr>
              <a:t>(212)4499660</a:t>
            </a:r>
            <a:r>
              <a:rPr lang="tr-TR" sz="2000" dirty="0">
                <a:latin typeface="Times New Roman"/>
                <a:ea typeface="Times New Roman"/>
                <a:cs typeface="Times New Roman"/>
              </a:rPr>
              <a:t/>
            </a:r>
            <a:br>
              <a:rPr lang="tr-TR" sz="2000" dirty="0">
                <a:latin typeface="Times New Roman"/>
                <a:ea typeface="Times New Roman"/>
                <a:cs typeface="Times New Roman"/>
              </a:rPr>
            </a:br>
            <a:endParaRPr lang="tr-TR" sz="2000" dirty="0">
              <a:latin typeface="Times New Roman"/>
              <a:ea typeface="Times New Roman"/>
              <a:cs typeface="Times New Roman"/>
            </a:endParaRPr>
          </a:p>
        </p:txBody>
      </p:sp>
      <p:sp>
        <p:nvSpPr>
          <p:cNvPr id="3" name="İçerik Yer Tutucusu 2"/>
          <p:cNvSpPr>
            <a:spLocks noGrp="1"/>
          </p:cNvSpPr>
          <p:nvPr>
            <p:ph idx="1"/>
          </p:nvPr>
        </p:nvSpPr>
        <p:spPr>
          <a:xfrm>
            <a:off x="457200" y="1772816"/>
            <a:ext cx="8229600" cy="4176465"/>
          </a:xfrm>
        </p:spPr>
        <p:txBody>
          <a:bodyPr>
            <a:noAutofit/>
          </a:bodyPr>
          <a:lstStyle/>
          <a:p>
            <a:pPr marL="324000">
              <a:spcAft>
                <a:spcPts val="1000"/>
              </a:spcAft>
            </a:pPr>
            <a:r>
              <a:rPr lang="tr-TR" sz="1800" dirty="0" smtClean="0">
                <a:solidFill>
                  <a:prstClr val="black"/>
                </a:solidFill>
                <a:latin typeface="Times New Roman"/>
                <a:ea typeface="Times New Roman"/>
                <a:cs typeface="Times New Roman"/>
              </a:rPr>
              <a:t>İBB </a:t>
            </a:r>
            <a:r>
              <a:rPr lang="tr-TR" sz="1800" b="1" dirty="0" smtClean="0">
                <a:solidFill>
                  <a:prstClr val="black"/>
                </a:solidFill>
                <a:latin typeface="Times New Roman"/>
                <a:ea typeface="Times New Roman"/>
                <a:cs typeface="Times New Roman"/>
              </a:rPr>
              <a:t>Sosyal yardım kartı</a:t>
            </a:r>
            <a:r>
              <a:rPr lang="tr-TR" sz="1800" dirty="0" smtClean="0">
                <a:solidFill>
                  <a:prstClr val="black"/>
                </a:solidFill>
                <a:latin typeface="Times New Roman"/>
                <a:ea typeface="Times New Roman"/>
                <a:cs typeface="Times New Roman"/>
              </a:rPr>
              <a:t>, nakdi ve ayni yardım,</a:t>
            </a:r>
          </a:p>
          <a:p>
            <a:pPr marL="324000">
              <a:spcAft>
                <a:spcPts val="1000"/>
              </a:spcAft>
            </a:pPr>
            <a:r>
              <a:rPr lang="tr-TR" sz="1800" dirty="0" smtClean="0">
                <a:solidFill>
                  <a:prstClr val="black"/>
                </a:solidFill>
                <a:latin typeface="Times New Roman"/>
                <a:ea typeface="Times New Roman"/>
                <a:cs typeface="Times New Roman"/>
              </a:rPr>
              <a:t>Eğitim (</a:t>
            </a:r>
            <a:r>
              <a:rPr lang="tr-TR" sz="1800" b="1" dirty="0" smtClean="0">
                <a:solidFill>
                  <a:prstClr val="black"/>
                </a:solidFill>
                <a:latin typeface="Times New Roman"/>
                <a:ea typeface="Times New Roman"/>
                <a:cs typeface="Times New Roman"/>
              </a:rPr>
              <a:t>Kırtasiye</a:t>
            </a:r>
            <a:r>
              <a:rPr lang="tr-TR" sz="1800" dirty="0" smtClean="0">
                <a:solidFill>
                  <a:prstClr val="black"/>
                </a:solidFill>
                <a:latin typeface="Times New Roman"/>
                <a:ea typeface="Times New Roman"/>
                <a:cs typeface="Times New Roman"/>
              </a:rPr>
              <a:t>) </a:t>
            </a:r>
            <a:r>
              <a:rPr lang="tr-TR" sz="1800" dirty="0">
                <a:solidFill>
                  <a:prstClr val="black"/>
                </a:solidFill>
                <a:latin typeface="Times New Roman"/>
                <a:ea typeface="Times New Roman"/>
                <a:cs typeface="Times New Roman"/>
              </a:rPr>
              <a:t>yardımı </a:t>
            </a:r>
            <a:r>
              <a:rPr lang="tr-TR" sz="1800" dirty="0" smtClean="0">
                <a:solidFill>
                  <a:prstClr val="black"/>
                </a:solidFill>
                <a:latin typeface="Times New Roman"/>
                <a:ea typeface="Times New Roman"/>
                <a:cs typeface="Times New Roman"/>
              </a:rPr>
              <a:t>yapmak (İlkokul, Ortaokul ve Lise)</a:t>
            </a:r>
          </a:p>
          <a:p>
            <a:pPr marL="324000">
              <a:spcBef>
                <a:spcPts val="0"/>
              </a:spcBef>
              <a:spcAft>
                <a:spcPts val="600"/>
              </a:spcAft>
            </a:pPr>
            <a:r>
              <a:rPr lang="tr-TR" sz="1800" b="1" dirty="0" smtClean="0">
                <a:latin typeface="Times New Roman"/>
                <a:ea typeface="Times New Roman"/>
                <a:cs typeface="Times New Roman"/>
              </a:rPr>
              <a:t>Gezi, piknik ve yaz </a:t>
            </a:r>
            <a:r>
              <a:rPr lang="tr-TR" sz="1800" b="1" dirty="0">
                <a:latin typeface="Times New Roman"/>
                <a:ea typeface="Times New Roman"/>
                <a:cs typeface="Times New Roman"/>
              </a:rPr>
              <a:t>kampı </a:t>
            </a:r>
            <a:r>
              <a:rPr lang="tr-TR" sz="1800" dirty="0">
                <a:latin typeface="Times New Roman"/>
                <a:ea typeface="Times New Roman"/>
                <a:cs typeface="Times New Roman"/>
              </a:rPr>
              <a:t>hizmeti </a:t>
            </a:r>
            <a:r>
              <a:rPr lang="tr-TR" sz="1800" dirty="0" smtClean="0">
                <a:latin typeface="Times New Roman"/>
                <a:ea typeface="Times New Roman"/>
                <a:cs typeface="Times New Roman"/>
              </a:rPr>
              <a:t>sunmak,</a:t>
            </a:r>
          </a:p>
          <a:p>
            <a:pPr marL="324000">
              <a:spcAft>
                <a:spcPts val="1000"/>
              </a:spcAft>
            </a:pPr>
            <a:r>
              <a:rPr lang="tr-TR" sz="1800" b="1" dirty="0" smtClean="0">
                <a:latin typeface="Times New Roman"/>
                <a:ea typeface="Times New Roman"/>
                <a:cs typeface="Times New Roman"/>
              </a:rPr>
              <a:t>Eğitim ve İstihdamı (İSMEK)</a:t>
            </a:r>
            <a:r>
              <a:rPr lang="tr-TR" sz="1800" dirty="0" smtClean="0">
                <a:latin typeface="Times New Roman"/>
                <a:ea typeface="Times New Roman"/>
                <a:cs typeface="Times New Roman"/>
              </a:rPr>
              <a:t> </a:t>
            </a:r>
            <a:r>
              <a:rPr lang="tr-TR" sz="1800" dirty="0">
                <a:latin typeface="Times New Roman"/>
                <a:ea typeface="Times New Roman"/>
                <a:cs typeface="Times New Roman"/>
              </a:rPr>
              <a:t>arttırıcı çalışmalar </a:t>
            </a:r>
            <a:r>
              <a:rPr lang="tr-TR" sz="1800" dirty="0" smtClean="0">
                <a:latin typeface="Times New Roman"/>
                <a:ea typeface="Times New Roman"/>
                <a:cs typeface="Times New Roman"/>
              </a:rPr>
              <a:t>yürütmek</a:t>
            </a:r>
            <a:r>
              <a:rPr lang="tr-TR" sz="1800" dirty="0">
                <a:latin typeface="Times New Roman"/>
                <a:ea typeface="Times New Roman"/>
                <a:cs typeface="Times New Roman"/>
              </a:rPr>
              <a:t>,</a:t>
            </a:r>
            <a:endParaRPr lang="tr-TR" sz="1800" dirty="0" smtClean="0">
              <a:latin typeface="Times New Roman"/>
              <a:ea typeface="Times New Roman"/>
              <a:cs typeface="Times New Roman"/>
            </a:endParaRPr>
          </a:p>
          <a:p>
            <a:pPr marL="324000">
              <a:spcAft>
                <a:spcPts val="1000"/>
              </a:spcAft>
            </a:pPr>
            <a:r>
              <a:rPr lang="tr-TR" sz="1800" dirty="0" smtClean="0">
                <a:latin typeface="Times New Roman"/>
                <a:ea typeface="Times New Roman"/>
                <a:cs typeface="Times New Roman"/>
              </a:rPr>
              <a:t>Evde sağlık ve bakım merkezleri(Darülaceze) hizmetleri,</a:t>
            </a:r>
          </a:p>
          <a:p>
            <a:pPr marL="324000">
              <a:spcAft>
                <a:spcPts val="1000"/>
              </a:spcAft>
            </a:pPr>
            <a:r>
              <a:rPr lang="tr-TR" sz="1800" dirty="0">
                <a:solidFill>
                  <a:prstClr val="black"/>
                </a:solidFill>
                <a:latin typeface="Times New Roman"/>
                <a:ea typeface="Times New Roman"/>
                <a:cs typeface="Times New Roman"/>
              </a:rPr>
              <a:t>Spor </a:t>
            </a:r>
            <a:r>
              <a:rPr lang="tr-TR" sz="1800" dirty="0" smtClean="0">
                <a:solidFill>
                  <a:prstClr val="black"/>
                </a:solidFill>
                <a:latin typeface="Times New Roman"/>
                <a:ea typeface="Times New Roman"/>
                <a:cs typeface="Times New Roman"/>
              </a:rPr>
              <a:t>AŞ havuz ve atlı terapi hizmeti</a:t>
            </a:r>
            <a:endParaRPr lang="tr-TR" sz="1800" dirty="0" smtClean="0">
              <a:latin typeface="Times New Roman"/>
              <a:ea typeface="Times New Roman"/>
              <a:cs typeface="Times New Roman"/>
            </a:endParaRPr>
          </a:p>
          <a:p>
            <a:pPr marL="324000">
              <a:spcAft>
                <a:spcPts val="1000"/>
              </a:spcAft>
            </a:pPr>
            <a:r>
              <a:rPr lang="tr-TR" sz="1800" dirty="0" smtClean="0">
                <a:latin typeface="Times New Roman"/>
                <a:ea typeface="Times New Roman"/>
                <a:cs typeface="Times New Roman"/>
              </a:rPr>
              <a:t>Engelli</a:t>
            </a:r>
            <a:r>
              <a:rPr lang="tr-TR" sz="1800" b="1" dirty="0" smtClean="0">
                <a:latin typeface="Times New Roman"/>
                <a:ea typeface="Times New Roman"/>
                <a:cs typeface="Times New Roman"/>
              </a:rPr>
              <a:t> seyahat kartı </a:t>
            </a:r>
            <a:r>
              <a:rPr lang="tr-TR" sz="1800" dirty="0" smtClean="0">
                <a:latin typeface="Times New Roman"/>
                <a:ea typeface="Times New Roman"/>
                <a:cs typeface="Times New Roman"/>
              </a:rPr>
              <a:t>(refakatçi) ile şehir içi ulaşım ücretsiz,</a:t>
            </a:r>
          </a:p>
          <a:p>
            <a:pPr marL="324000">
              <a:spcAft>
                <a:spcPts val="1000"/>
              </a:spcAft>
            </a:pPr>
            <a:r>
              <a:rPr lang="tr-TR" sz="1800" dirty="0" smtClean="0">
                <a:latin typeface="Times New Roman"/>
                <a:ea typeface="Times New Roman"/>
                <a:cs typeface="Times New Roman"/>
              </a:rPr>
              <a:t>İSKİ Su faturasında %45 indirim,</a:t>
            </a:r>
          </a:p>
          <a:p>
            <a:pPr marL="324000">
              <a:spcAft>
                <a:spcPts val="1000"/>
              </a:spcAft>
            </a:pPr>
            <a:r>
              <a:rPr lang="tr-TR" sz="1800" dirty="0" smtClean="0">
                <a:latin typeface="Times New Roman"/>
                <a:ea typeface="Times New Roman"/>
                <a:cs typeface="Times New Roman"/>
              </a:rPr>
              <a:t>İSPARK ücretsiz otopark hizmeti,</a:t>
            </a:r>
          </a:p>
          <a:p>
            <a:pPr marL="0" indent="0">
              <a:spcAft>
                <a:spcPts val="1000"/>
              </a:spcAft>
              <a:buNone/>
            </a:pPr>
            <a:endParaRPr lang="tr-TR" sz="1800" dirty="0" smtClean="0">
              <a:latin typeface="Times New Roman"/>
              <a:ea typeface="Times New Roman"/>
              <a:cs typeface="Times New Roman"/>
            </a:endParaRPr>
          </a:p>
          <a:p>
            <a:pPr marL="324000">
              <a:spcAft>
                <a:spcPts val="1000"/>
              </a:spcAft>
            </a:pPr>
            <a:endParaRPr lang="tr-TR" sz="1800" dirty="0" smtClean="0">
              <a:latin typeface="Times New Roman"/>
              <a:ea typeface="Times New Roman"/>
              <a:cs typeface="Times New Roman"/>
            </a:endParaRPr>
          </a:p>
          <a:p>
            <a:pPr marL="324000">
              <a:spcAft>
                <a:spcPts val="1000"/>
              </a:spcAft>
            </a:pPr>
            <a:endParaRPr lang="tr-TR" sz="1800" dirty="0">
              <a:latin typeface="Times New Roman"/>
              <a:ea typeface="Times New Roman"/>
              <a:cs typeface="Times New Roman"/>
            </a:endParaRPr>
          </a:p>
        </p:txBody>
      </p:sp>
      <p:sp>
        <p:nvSpPr>
          <p:cNvPr id="4" name="Slayt Numarası Yer Tutucusu 3"/>
          <p:cNvSpPr>
            <a:spLocks noGrp="1"/>
          </p:cNvSpPr>
          <p:nvPr>
            <p:ph type="sldNum" sz="quarter" idx="12"/>
          </p:nvPr>
        </p:nvSpPr>
        <p:spPr/>
        <p:txBody>
          <a:bodyPr/>
          <a:lstStyle/>
          <a:p>
            <a:fld id="{C2436EE2-B13A-4F96-90D6-CC29A7E6B992}" type="slidenum">
              <a:rPr lang="tr-TR" smtClean="0"/>
              <a:t>8</a:t>
            </a:fld>
            <a:endParaRPr lang="tr-TR"/>
          </a:p>
        </p:txBody>
      </p:sp>
    </p:spTree>
    <p:extLst>
      <p:ext uri="{BB962C8B-B14F-4D97-AF65-F5344CB8AC3E}">
        <p14:creationId xmlns:p14="http://schemas.microsoft.com/office/powerpoint/2010/main" val="1640659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642194"/>
          </a:xfrm>
        </p:spPr>
        <p:txBody>
          <a:bodyPr>
            <a:normAutofit fontScale="90000"/>
          </a:bodyPr>
          <a:lstStyle/>
          <a:p>
            <a:pPr>
              <a:lnSpc>
                <a:spcPct val="115000"/>
              </a:lnSpc>
              <a:spcAft>
                <a:spcPts val="0"/>
              </a:spcAft>
            </a:pPr>
            <a:r>
              <a:rPr lang="tr-TR" sz="2000" b="1" dirty="0" smtClean="0">
                <a:solidFill>
                  <a:prstClr val="black"/>
                </a:solidFill>
                <a:latin typeface="Times New Roman"/>
                <a:ea typeface="Times New Roman"/>
                <a:cs typeface="Times New Roman"/>
              </a:rPr>
              <a:t>ÜMRANİYE BELEDİYE </a:t>
            </a:r>
            <a:r>
              <a:rPr lang="tr-TR" sz="2000" b="1" dirty="0">
                <a:solidFill>
                  <a:prstClr val="black"/>
                </a:solidFill>
                <a:latin typeface="Times New Roman"/>
                <a:ea typeface="Times New Roman"/>
                <a:cs typeface="Times New Roman"/>
              </a:rPr>
              <a:t>BAŞKANLIĞI (ALO 153)</a:t>
            </a:r>
            <a:br>
              <a:rPr lang="tr-TR" sz="2000" b="1" dirty="0">
                <a:solidFill>
                  <a:prstClr val="black"/>
                </a:solidFill>
                <a:latin typeface="Times New Roman"/>
                <a:ea typeface="Times New Roman"/>
                <a:cs typeface="Times New Roman"/>
              </a:rPr>
            </a:br>
            <a:r>
              <a:rPr lang="tr-TR" sz="2000" dirty="0">
                <a:latin typeface="Times New Roman"/>
                <a:ea typeface="Times New Roman"/>
                <a:cs typeface="Times New Roman"/>
              </a:rPr>
              <a:t>Adres: </a:t>
            </a:r>
            <a:r>
              <a:rPr lang="tr-TR" sz="2000" dirty="0">
                <a:latin typeface="Times New Roman"/>
                <a:ea typeface="Calibri"/>
                <a:cs typeface="Times New Roman"/>
              </a:rPr>
              <a:t>Ümraniye Belediyesi Gülden Soyak Tüfekçi Engelliler </a:t>
            </a:r>
            <a:r>
              <a:rPr lang="tr-TR" sz="2000" dirty="0" smtClean="0">
                <a:latin typeface="Times New Roman"/>
                <a:ea typeface="Calibri"/>
                <a:cs typeface="Times New Roman"/>
              </a:rPr>
              <a:t>Merkezi</a:t>
            </a:r>
            <a:r>
              <a:rPr lang="tr-TR" sz="2800" dirty="0">
                <a:ea typeface="Calibri"/>
                <a:cs typeface="Times New Roman"/>
              </a:rPr>
              <a:t/>
            </a:r>
            <a:br>
              <a:rPr lang="tr-TR" sz="2800" dirty="0">
                <a:ea typeface="Calibri"/>
                <a:cs typeface="Times New Roman"/>
              </a:rPr>
            </a:br>
            <a:r>
              <a:rPr lang="tr-TR" sz="2000" dirty="0" smtClean="0">
                <a:latin typeface="Times New Roman"/>
                <a:ea typeface="Calibri"/>
                <a:cs typeface="Times New Roman"/>
              </a:rPr>
              <a:t> </a:t>
            </a:r>
            <a:r>
              <a:rPr lang="tr-TR" sz="2000" dirty="0">
                <a:latin typeface="Times New Roman"/>
                <a:ea typeface="Calibri"/>
                <a:cs typeface="Times New Roman"/>
              </a:rPr>
              <a:t>Site Mah. Şenol Güneş Bulvarı No: 76 Ümraniye / İstanbul  </a:t>
            </a:r>
            <a:r>
              <a:rPr lang="tr-TR" sz="2000" dirty="0" smtClean="0">
                <a:latin typeface="Times New Roman"/>
                <a:ea typeface="Calibri"/>
                <a:cs typeface="Times New Roman"/>
              </a:rPr>
              <a:t/>
            </a:r>
            <a:br>
              <a:rPr lang="tr-TR" sz="2000" dirty="0" smtClean="0">
                <a:latin typeface="Times New Roman"/>
                <a:ea typeface="Calibri"/>
                <a:cs typeface="Times New Roman"/>
              </a:rPr>
            </a:br>
            <a:r>
              <a:rPr lang="tr-TR" sz="2000" dirty="0" smtClean="0">
                <a:latin typeface="Times New Roman"/>
                <a:ea typeface="Calibri"/>
                <a:cs typeface="Times New Roman"/>
              </a:rPr>
              <a:t>Telefon</a:t>
            </a:r>
            <a:r>
              <a:rPr lang="tr-TR" sz="2000" dirty="0">
                <a:latin typeface="Times New Roman"/>
                <a:ea typeface="Calibri"/>
                <a:cs typeface="Times New Roman"/>
              </a:rPr>
              <a:t>: (216) 5335656 – (216) 5332082</a:t>
            </a:r>
            <a:r>
              <a:rPr lang="tr-TR" sz="2800" dirty="0">
                <a:ea typeface="Calibri"/>
                <a:cs typeface="Times New Roman"/>
              </a:rPr>
              <a:t/>
            </a:r>
            <a:br>
              <a:rPr lang="tr-TR" sz="2800" dirty="0">
                <a:ea typeface="Calibri"/>
                <a:cs typeface="Times New Roman"/>
              </a:rPr>
            </a:br>
            <a:endParaRPr lang="tr-TR" sz="2000" dirty="0">
              <a:latin typeface="Times New Roman"/>
              <a:ea typeface="Times New Roman"/>
              <a:cs typeface="Times New Roman"/>
            </a:endParaRPr>
          </a:p>
        </p:txBody>
      </p:sp>
      <p:sp>
        <p:nvSpPr>
          <p:cNvPr id="3" name="İçerik Yer Tutucusu 2"/>
          <p:cNvSpPr>
            <a:spLocks noGrp="1"/>
          </p:cNvSpPr>
          <p:nvPr>
            <p:ph idx="1"/>
          </p:nvPr>
        </p:nvSpPr>
        <p:spPr>
          <a:xfrm>
            <a:off x="457200" y="2204864"/>
            <a:ext cx="8229600" cy="2880320"/>
          </a:xfrm>
        </p:spPr>
        <p:txBody>
          <a:bodyPr>
            <a:noAutofit/>
          </a:bodyPr>
          <a:lstStyle/>
          <a:p>
            <a:pPr marL="324000">
              <a:spcAft>
                <a:spcPts val="1000"/>
              </a:spcAft>
            </a:pPr>
            <a:r>
              <a:rPr lang="tr-TR" sz="1800" b="1" dirty="0" smtClean="0">
                <a:solidFill>
                  <a:prstClr val="black"/>
                </a:solidFill>
                <a:latin typeface="Times New Roman"/>
                <a:ea typeface="Times New Roman"/>
                <a:cs typeface="Times New Roman"/>
              </a:rPr>
              <a:t>Sosyal yardım</a:t>
            </a:r>
            <a:r>
              <a:rPr lang="tr-TR" sz="1800" dirty="0" smtClean="0">
                <a:solidFill>
                  <a:prstClr val="black"/>
                </a:solidFill>
                <a:latin typeface="Times New Roman"/>
                <a:ea typeface="Times New Roman"/>
                <a:cs typeface="Times New Roman"/>
              </a:rPr>
              <a:t>,</a:t>
            </a:r>
          </a:p>
          <a:p>
            <a:pPr marL="324000">
              <a:spcAft>
                <a:spcPts val="1000"/>
              </a:spcAft>
            </a:pPr>
            <a:r>
              <a:rPr lang="tr-TR" sz="1800" b="1" dirty="0" smtClean="0">
                <a:solidFill>
                  <a:prstClr val="black"/>
                </a:solidFill>
                <a:latin typeface="Times New Roman"/>
                <a:ea typeface="Times New Roman"/>
                <a:cs typeface="Times New Roman"/>
              </a:rPr>
              <a:t>Aşevi</a:t>
            </a:r>
          </a:p>
          <a:p>
            <a:pPr marL="324000">
              <a:spcBef>
                <a:spcPts val="0"/>
              </a:spcBef>
              <a:spcAft>
                <a:spcPts val="600"/>
              </a:spcAft>
            </a:pPr>
            <a:r>
              <a:rPr lang="tr-TR" sz="1800" dirty="0" smtClean="0">
                <a:latin typeface="Times New Roman"/>
                <a:ea typeface="Times New Roman"/>
                <a:cs typeface="Times New Roman"/>
              </a:rPr>
              <a:t>Engelli ve yakınlarına yönelik </a:t>
            </a:r>
            <a:r>
              <a:rPr lang="tr-TR" sz="1800" b="1" dirty="0" smtClean="0">
                <a:latin typeface="Times New Roman"/>
                <a:ea typeface="Times New Roman"/>
                <a:cs typeface="Times New Roman"/>
              </a:rPr>
              <a:t>Gezi, piknik.. </a:t>
            </a:r>
            <a:r>
              <a:rPr lang="tr-TR" sz="1800" dirty="0" smtClean="0">
                <a:latin typeface="Times New Roman"/>
                <a:ea typeface="Times New Roman"/>
                <a:cs typeface="Times New Roman"/>
              </a:rPr>
              <a:t>etkinlikleri,</a:t>
            </a:r>
          </a:p>
          <a:p>
            <a:pPr marL="324000">
              <a:spcAft>
                <a:spcPts val="1000"/>
              </a:spcAft>
            </a:pPr>
            <a:r>
              <a:rPr lang="tr-TR" sz="1800" dirty="0" smtClean="0">
                <a:latin typeface="Times New Roman"/>
                <a:ea typeface="Times New Roman"/>
                <a:cs typeface="Times New Roman"/>
              </a:rPr>
              <a:t>Araç ve ambulans hizmetleri,</a:t>
            </a:r>
          </a:p>
          <a:p>
            <a:pPr marL="324000">
              <a:spcAft>
                <a:spcPts val="1000"/>
              </a:spcAft>
            </a:pPr>
            <a:r>
              <a:rPr lang="tr-TR" sz="1800" dirty="0" smtClean="0">
                <a:latin typeface="Times New Roman"/>
                <a:ea typeface="Times New Roman"/>
                <a:cs typeface="Times New Roman"/>
              </a:rPr>
              <a:t>Eğitim kurs desteği,</a:t>
            </a:r>
          </a:p>
          <a:p>
            <a:pPr marL="0" indent="0">
              <a:spcAft>
                <a:spcPts val="1000"/>
              </a:spcAft>
              <a:buNone/>
            </a:pPr>
            <a:endParaRPr lang="tr-TR" sz="1800" dirty="0" smtClean="0">
              <a:latin typeface="Times New Roman"/>
              <a:ea typeface="Times New Roman"/>
              <a:cs typeface="Times New Roman"/>
            </a:endParaRPr>
          </a:p>
          <a:p>
            <a:pPr marL="324000">
              <a:spcAft>
                <a:spcPts val="1000"/>
              </a:spcAft>
            </a:pPr>
            <a:endParaRPr lang="tr-TR" sz="1800" dirty="0" smtClean="0">
              <a:latin typeface="Times New Roman"/>
              <a:ea typeface="Times New Roman"/>
              <a:cs typeface="Times New Roman"/>
            </a:endParaRPr>
          </a:p>
          <a:p>
            <a:pPr marL="0" indent="0">
              <a:spcAft>
                <a:spcPts val="1000"/>
              </a:spcAft>
              <a:buNone/>
            </a:pPr>
            <a:endParaRPr lang="tr-TR" sz="1800" dirty="0" smtClean="0">
              <a:latin typeface="Times New Roman"/>
              <a:ea typeface="Times New Roman"/>
              <a:cs typeface="Times New Roman"/>
            </a:endParaRPr>
          </a:p>
          <a:p>
            <a:pPr marL="324000">
              <a:spcAft>
                <a:spcPts val="1000"/>
              </a:spcAft>
            </a:pPr>
            <a:endParaRPr lang="tr-TR" sz="1800" dirty="0" smtClean="0">
              <a:latin typeface="Times New Roman"/>
              <a:ea typeface="Times New Roman"/>
              <a:cs typeface="Times New Roman"/>
            </a:endParaRPr>
          </a:p>
          <a:p>
            <a:pPr marL="324000">
              <a:spcAft>
                <a:spcPts val="1000"/>
              </a:spcAft>
            </a:pPr>
            <a:endParaRPr lang="tr-TR" sz="1800" dirty="0">
              <a:latin typeface="Times New Roman"/>
              <a:ea typeface="Times New Roman"/>
              <a:cs typeface="Times New Roman"/>
            </a:endParaRPr>
          </a:p>
        </p:txBody>
      </p:sp>
      <p:sp>
        <p:nvSpPr>
          <p:cNvPr id="4" name="Slayt Numarası Yer Tutucusu 3"/>
          <p:cNvSpPr>
            <a:spLocks noGrp="1"/>
          </p:cNvSpPr>
          <p:nvPr>
            <p:ph type="sldNum" sz="quarter" idx="12"/>
          </p:nvPr>
        </p:nvSpPr>
        <p:spPr/>
        <p:txBody>
          <a:bodyPr/>
          <a:lstStyle/>
          <a:p>
            <a:fld id="{C2436EE2-B13A-4F96-90D6-CC29A7E6B992}" type="slidenum">
              <a:rPr lang="tr-TR" smtClean="0"/>
              <a:t>9</a:t>
            </a:fld>
            <a:endParaRPr lang="tr-TR"/>
          </a:p>
        </p:txBody>
      </p:sp>
    </p:spTree>
    <p:extLst>
      <p:ext uri="{BB962C8B-B14F-4D97-AF65-F5344CB8AC3E}">
        <p14:creationId xmlns:p14="http://schemas.microsoft.com/office/powerpoint/2010/main" val="233934106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931</TotalTime>
  <Words>1305</Words>
  <Application>Microsoft Office PowerPoint</Application>
  <PresentationFormat>Ekran Gösterisi (4:3)</PresentationFormat>
  <Paragraphs>158</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Ümraniye Rehberlik ve Araştırma Merkezi Adres: Yamanevler Mah. Alemdağ Cad. No:163 Ümraniye İstanbul  Telefon: (216)5081137 </vt:lpstr>
      <vt:lpstr>Ümraniye Rehberlik ve Araştırma Merkezi Adres: Yamanevler Mah. Alemdağ Cad. No:163 Ümraniye İstanbul  Telefon: (216)5081137 </vt:lpstr>
      <vt:lpstr>Ümraniye Rehberlik ve Araştırma Merkezi Adres: Yamanevler Mah. Alemdağ Cad. No:163 Ümraniye İstanbul  Telefon: (216)5081137 </vt:lpstr>
      <vt:lpstr>Ümraniye Rehberlik ve Araştırma Merkezi Adres: Yamanevler Mah. Alemdağ Cad. No:163 Ümraniye İstanbul  Telefon: (216)5081137 </vt:lpstr>
      <vt:lpstr>T.C ÜMRANİYE KAYMAKAMLIĞI  Sosyal Yardımlaşma ve Dayanışma Vakfı (ALO 144) Adres: Yaman Evler Mah. Alemdağ Cad. no:137/1 Ümraniye/İstanbul Telefon: 02163444823 </vt:lpstr>
      <vt:lpstr> ÜMRANİYE SOSYAL HİZMET MERKEZİ (ALO 183) Adres:Namık Kemal Mah. Kirişhane Caddesi Deniz Sokak No:24  (Namık Kemal Kültür Mrk) Ümraniye/İstanbul  Telefon: (216) 3167600 - (216) 3167601  </vt:lpstr>
      <vt:lpstr>TC Başbakanlık Vakıflar Genel Müdürlüğü  Adres: Namık Kemal Mah. Milli Müdafa Cad. No:20 Kızılay –Çankaya / ANKARA    Telefon: (312) 4155000 (10- Hat)   </vt:lpstr>
      <vt:lpstr>İSTANBUL BÜYÜKŞEHİR BELEDİYE BAŞKANLIĞI (ALO 153) Adres: Hacıahmet Mah. Muhsin Yazıcıoğlu Cad. No: 1 Beyoğlu/ İstanbul Telefon: (212)4499660 </vt:lpstr>
      <vt:lpstr>ÜMRANİYE BELEDİYE BAŞKANLIĞI (ALO 153) Adres: Ümraniye Belediyesi Gülden Soyak Tüfekçi Engelliler Merkezi  Site Mah. Şenol Güneş Bulvarı No: 76 Ümraniye / İstanbul   Telefon: (216) 5335656 – (216) 5332082 </vt:lpstr>
      <vt:lpstr>ENGELLİ HAKLARI -1 </vt:lpstr>
      <vt:lpstr>ENGELLİ HAKLARI - 2 </vt:lpstr>
      <vt:lpstr>ENGELLİ HAKLARI -3 </vt:lpstr>
      <vt:lpstr>İSTANBUL VERGİ DAİRESİ BAŞKANLIĞI (Mükellef Hizmetleri Gelir Vergileri Grup Müdürlüğü) Adres : Akşemsettin, Adnan Menderes Blv. No:56, 34080 Fatih/İstanbul Telefon: 0(212) 4820707  - 2810-2814-2816-2817-2818  </vt:lpstr>
      <vt:lpstr>ÖSYM EKPSS  Adres: Hakimiyet-i Milliye Cad. No: 47/A Üsküdar/İSTANBUL Telefon: (216)4928888  ÖSYM  4446796 </vt:lpstr>
      <vt:lpstr>İŞKUR Ümraniye Hizmet Merkezi Adres: Atakent Mah. Alemdağ Cad. 372/1 Ümraniye/İstanbul Telefon: (0216) 523 90 26 </vt:lpstr>
      <vt:lpstr>Ümraniye Rehberlik ve Araştırma Merkezi Adres: Yamanevler Mah. Alemdağ Cad. No:163 Ümraniye/İstanbul  Telefon: (216)5081137 </vt:lpstr>
    </vt:vector>
  </TitlesOfParts>
  <Company>By NeC ® 2010 | Katilimsiz.Com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REHABİLİTASYON ALANINDA   SOSYAL HİZMET MESLEĞİ VE SOSYAL HİZMET UZMANININ ROLÜ</dc:title>
  <dc:creator>casper-pc</dc:creator>
  <cp:lastModifiedBy>casper-pc</cp:lastModifiedBy>
  <cp:revision>190</cp:revision>
  <cp:lastPrinted>2020-07-14T11:20:18Z</cp:lastPrinted>
  <dcterms:created xsi:type="dcterms:W3CDTF">2020-07-10T07:03:46Z</dcterms:created>
  <dcterms:modified xsi:type="dcterms:W3CDTF">2020-09-08T12:31:49Z</dcterms:modified>
</cp:coreProperties>
</file>